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Saira ExtraCondensed" panose="020B0604020202020204" charset="0"/>
      <p:regular r:id="rId30"/>
    </p:embeddedFont>
    <p:embeddedFont>
      <p:font typeface="Saira ExtraCondensed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6" d="100"/>
          <a:sy n="96" d="100"/>
        </p:scale>
        <p:origin x="96"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是使用者介面，包含電影列表和已購票。在電影清單區，您可以選擇想觀看的電影併購票，選擇想看電影的日期和時間，然後進入座位選擇區。白色座位表示可選座位，綠色座位表示已選座位，紅色座位表示已選座位。之後，您可以在已購票區查看您已購票的資訊。</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結論</a:t>
            </a:r>
          </a:p>
          <a:p>
            <a:endParaRPr lang="en-US"/>
          </a:p>
          <a:p>
            <a:r>
              <a:rPr lang="en-US"/>
              <a:t>電影票預訂管理系統旨在提升使用者體驗，涵蓋從搜尋電影資訊到購票和選座的完整流程。該軟體已實現其主要目標，包括用戶友好的介面、快速的訂票流程以及高效的影院管理功能。</a:t>
            </a:r>
          </a:p>
          <a:p>
            <a:endParaRPr lang="en-US"/>
          </a:p>
          <a:p>
            <a:r>
              <a:rPr lang="en-US"/>
              <a:t>項目局限性</a:t>
            </a:r>
          </a:p>
          <a:p>
            <a:endParaRPr lang="en-US"/>
          </a:p>
          <a:p>
            <a:r>
              <a:rPr lang="en-US"/>
              <a:t>目前系統不支援多種語言，且不支援與國際平台整合。</a:t>
            </a:r>
          </a:p>
          <a:p>
            <a:r>
              <a:rPr lang="en-US"/>
              <a:t>暫不支援列印票務功能。</a:t>
            </a:r>
          </a:p>
          <a:p>
            <a:endParaRPr lang="en-US"/>
          </a:p>
          <a:p>
            <a:r>
              <a:rPr lang="en-US"/>
              <a:t>未來改進</a:t>
            </a:r>
          </a:p>
          <a:p>
            <a:endParaRPr lang="en-US"/>
          </a:p>
          <a:p>
            <a:r>
              <a:rPr lang="en-US"/>
              <a:t>跨平台支援：提升行動裝置和網頁端的體驗。</a:t>
            </a:r>
          </a:p>
          <a:p>
            <a:r>
              <a:rPr lang="en-US"/>
              <a:t>數據分析：增加詳細的報表功能，幫助戲院更了解客戶行為。</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7ABDD"/>
        </a:solidFill>
        <a:effectLst/>
      </p:bgPr>
    </p:bg>
    <p:spTree>
      <p:nvGrpSpPr>
        <p:cNvPr id="1" name=""/>
        <p:cNvGrpSpPr/>
        <p:nvPr/>
      </p:nvGrpSpPr>
      <p:grpSpPr>
        <a:xfrm>
          <a:off x="0" y="0"/>
          <a:ext cx="0" cy="0"/>
          <a:chOff x="0" y="0"/>
          <a:chExt cx="0" cy="0"/>
        </a:xfrm>
      </p:grpSpPr>
      <p:sp>
        <p:nvSpPr>
          <p:cNvPr id="2" name="Freeform 2"/>
          <p:cNvSpPr/>
          <p:nvPr/>
        </p:nvSpPr>
        <p:spPr>
          <a:xfrm rot="-6930436">
            <a:off x="-2692290" y="-1193869"/>
            <a:ext cx="6415984" cy="1528171"/>
          </a:xfrm>
          <a:custGeom>
            <a:avLst/>
            <a:gdLst/>
            <a:ahLst/>
            <a:cxnLst/>
            <a:rect l="l" t="t" r="r" b="b"/>
            <a:pathLst>
              <a:path w="6415984" h="1528171">
                <a:moveTo>
                  <a:pt x="0" y="0"/>
                </a:moveTo>
                <a:lnTo>
                  <a:pt x="6415984" y="0"/>
                </a:lnTo>
                <a:lnTo>
                  <a:pt x="6415984" y="1528171"/>
                </a:lnTo>
                <a:lnTo>
                  <a:pt x="0" y="152817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528304">
            <a:off x="6404695" y="-3016142"/>
            <a:ext cx="2783081" cy="4969788"/>
          </a:xfrm>
          <a:custGeom>
            <a:avLst/>
            <a:gdLst/>
            <a:ahLst/>
            <a:cxnLst/>
            <a:rect l="l" t="t" r="r" b="b"/>
            <a:pathLst>
              <a:path w="2783081" h="4969788">
                <a:moveTo>
                  <a:pt x="0" y="0"/>
                </a:moveTo>
                <a:lnTo>
                  <a:pt x="2783081" y="0"/>
                </a:lnTo>
                <a:lnTo>
                  <a:pt x="2783081" y="4969788"/>
                </a:lnTo>
                <a:lnTo>
                  <a:pt x="0" y="496978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9678946">
            <a:off x="13888674" y="-1510273"/>
            <a:ext cx="2846786" cy="3710266"/>
          </a:xfrm>
          <a:custGeom>
            <a:avLst/>
            <a:gdLst/>
            <a:ahLst/>
            <a:cxnLst/>
            <a:rect l="l" t="t" r="r" b="b"/>
            <a:pathLst>
              <a:path w="2846786" h="3710266">
                <a:moveTo>
                  <a:pt x="0" y="0"/>
                </a:moveTo>
                <a:lnTo>
                  <a:pt x="2846786" y="0"/>
                </a:lnTo>
                <a:lnTo>
                  <a:pt x="2846786" y="3710266"/>
                </a:lnTo>
                <a:lnTo>
                  <a:pt x="0" y="371026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7876685">
            <a:off x="17263792" y="1259985"/>
            <a:ext cx="2048416" cy="522088"/>
          </a:xfrm>
          <a:custGeom>
            <a:avLst/>
            <a:gdLst/>
            <a:ahLst/>
            <a:cxnLst/>
            <a:rect l="l" t="t" r="r" b="b"/>
            <a:pathLst>
              <a:path w="2048416" h="522088">
                <a:moveTo>
                  <a:pt x="0" y="0"/>
                </a:moveTo>
                <a:lnTo>
                  <a:pt x="2048416" y="0"/>
                </a:lnTo>
                <a:lnTo>
                  <a:pt x="2048416" y="522088"/>
                </a:lnTo>
                <a:lnTo>
                  <a:pt x="0" y="522088"/>
                </a:lnTo>
                <a:lnTo>
                  <a:pt x="0" y="0"/>
                </a:lnTo>
                <a:close/>
              </a:path>
            </a:pathLst>
          </a:custGeom>
          <a:blipFill>
            <a:blip r:embed="rId8">
              <a:extLst>
                <a:ext uri="{96DAC541-7B7A-43D3-8B79-37D633B846F1}">
                  <asvg:svgBlip xmlns:asvg="http://schemas.microsoft.com/office/drawing/2016/SVG/main" r:embed="rId9"/>
                </a:ext>
              </a:extLst>
            </a:blip>
            <a:stretch>
              <a:fillRect r="-53307"/>
            </a:stretch>
          </a:blipFill>
          <a:ln cap="sq">
            <a:noFill/>
            <a:prstDash val="solid"/>
            <a:miter/>
          </a:ln>
        </p:spPr>
      </p:sp>
      <p:sp>
        <p:nvSpPr>
          <p:cNvPr id="6" name="Freeform 6"/>
          <p:cNvSpPr/>
          <p:nvPr/>
        </p:nvSpPr>
        <p:spPr>
          <a:xfrm rot="-4140865">
            <a:off x="10570150" y="175019"/>
            <a:ext cx="572747" cy="2092225"/>
          </a:xfrm>
          <a:custGeom>
            <a:avLst/>
            <a:gdLst/>
            <a:ahLst/>
            <a:cxnLst/>
            <a:rect l="l" t="t" r="r" b="b"/>
            <a:pathLst>
              <a:path w="572747" h="2092225">
                <a:moveTo>
                  <a:pt x="0" y="0"/>
                </a:moveTo>
                <a:lnTo>
                  <a:pt x="572747" y="0"/>
                </a:lnTo>
                <a:lnTo>
                  <a:pt x="572747" y="2092225"/>
                </a:lnTo>
                <a:lnTo>
                  <a:pt x="0" y="209222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3451559" y="893940"/>
            <a:ext cx="1076413" cy="1073722"/>
          </a:xfrm>
          <a:custGeom>
            <a:avLst/>
            <a:gdLst/>
            <a:ahLst/>
            <a:cxnLst/>
            <a:rect l="l" t="t" r="r" b="b"/>
            <a:pathLst>
              <a:path w="1076413" h="1073722">
                <a:moveTo>
                  <a:pt x="0" y="0"/>
                </a:moveTo>
                <a:lnTo>
                  <a:pt x="1076414" y="0"/>
                </a:lnTo>
                <a:lnTo>
                  <a:pt x="1076414" y="1073722"/>
                </a:lnTo>
                <a:lnTo>
                  <a:pt x="0" y="1073722"/>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8" name="Freeform 8"/>
          <p:cNvSpPr/>
          <p:nvPr/>
        </p:nvSpPr>
        <p:spPr>
          <a:xfrm rot="1906169">
            <a:off x="-484714" y="7512813"/>
            <a:ext cx="4400436" cy="5319208"/>
          </a:xfrm>
          <a:custGeom>
            <a:avLst/>
            <a:gdLst/>
            <a:ahLst/>
            <a:cxnLst/>
            <a:rect l="l" t="t" r="r" b="b"/>
            <a:pathLst>
              <a:path w="4400436" h="5319208">
                <a:moveTo>
                  <a:pt x="0" y="0"/>
                </a:moveTo>
                <a:lnTo>
                  <a:pt x="4400436" y="0"/>
                </a:lnTo>
                <a:lnTo>
                  <a:pt x="4400436" y="5319208"/>
                </a:lnTo>
                <a:lnTo>
                  <a:pt x="0" y="5319208"/>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9" name="Freeform 9"/>
          <p:cNvSpPr/>
          <p:nvPr/>
        </p:nvSpPr>
        <p:spPr>
          <a:xfrm rot="-274632">
            <a:off x="2457483" y="8483625"/>
            <a:ext cx="2866778" cy="3799345"/>
          </a:xfrm>
          <a:custGeom>
            <a:avLst/>
            <a:gdLst/>
            <a:ahLst/>
            <a:cxnLst/>
            <a:rect l="l" t="t" r="r" b="b"/>
            <a:pathLst>
              <a:path w="2866778" h="3799345">
                <a:moveTo>
                  <a:pt x="0" y="0"/>
                </a:moveTo>
                <a:lnTo>
                  <a:pt x="2866779" y="0"/>
                </a:lnTo>
                <a:lnTo>
                  <a:pt x="2866779" y="3799345"/>
                </a:lnTo>
                <a:lnTo>
                  <a:pt x="0" y="379934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6145496" flipH="1" flipV="1">
            <a:off x="16768017" y="5838822"/>
            <a:ext cx="465012" cy="6237960"/>
          </a:xfrm>
          <a:custGeom>
            <a:avLst/>
            <a:gdLst/>
            <a:ahLst/>
            <a:cxnLst/>
            <a:rect l="l" t="t" r="r" b="b"/>
            <a:pathLst>
              <a:path w="465012" h="6237960">
                <a:moveTo>
                  <a:pt x="465011" y="6237960"/>
                </a:moveTo>
                <a:lnTo>
                  <a:pt x="0" y="6237960"/>
                </a:lnTo>
                <a:lnTo>
                  <a:pt x="0" y="0"/>
                </a:lnTo>
                <a:lnTo>
                  <a:pt x="465011" y="0"/>
                </a:lnTo>
                <a:lnTo>
                  <a:pt x="465011" y="623796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1" name="Freeform 11"/>
          <p:cNvSpPr/>
          <p:nvPr/>
        </p:nvSpPr>
        <p:spPr>
          <a:xfrm rot="9936347">
            <a:off x="17059455" y="5660468"/>
            <a:ext cx="1477221" cy="1191009"/>
          </a:xfrm>
          <a:custGeom>
            <a:avLst/>
            <a:gdLst/>
            <a:ahLst/>
            <a:cxnLst/>
            <a:rect l="l" t="t" r="r" b="b"/>
            <a:pathLst>
              <a:path w="1477221" h="1191009">
                <a:moveTo>
                  <a:pt x="0" y="0"/>
                </a:moveTo>
                <a:lnTo>
                  <a:pt x="1477221" y="0"/>
                </a:lnTo>
                <a:lnTo>
                  <a:pt x="1477221" y="1191010"/>
                </a:lnTo>
                <a:lnTo>
                  <a:pt x="0" y="1191010"/>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sp>
        <p:nvSpPr>
          <p:cNvPr id="12" name="Freeform 12"/>
          <p:cNvSpPr/>
          <p:nvPr/>
        </p:nvSpPr>
        <p:spPr>
          <a:xfrm rot="6038873">
            <a:off x="8964675" y="9132454"/>
            <a:ext cx="695429" cy="1147100"/>
          </a:xfrm>
          <a:custGeom>
            <a:avLst/>
            <a:gdLst/>
            <a:ahLst/>
            <a:cxnLst/>
            <a:rect l="l" t="t" r="r" b="b"/>
            <a:pathLst>
              <a:path w="695429" h="1147100">
                <a:moveTo>
                  <a:pt x="0" y="0"/>
                </a:moveTo>
                <a:lnTo>
                  <a:pt x="695429" y="0"/>
                </a:lnTo>
                <a:lnTo>
                  <a:pt x="695429" y="1147100"/>
                </a:lnTo>
                <a:lnTo>
                  <a:pt x="0" y="1147100"/>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sp>
      <p:sp>
        <p:nvSpPr>
          <p:cNvPr id="13" name="Freeform 13"/>
          <p:cNvSpPr/>
          <p:nvPr/>
        </p:nvSpPr>
        <p:spPr>
          <a:xfrm>
            <a:off x="12492009" y="8983454"/>
            <a:ext cx="1777293" cy="1744978"/>
          </a:xfrm>
          <a:custGeom>
            <a:avLst/>
            <a:gdLst/>
            <a:ahLst/>
            <a:cxnLst/>
            <a:rect l="l" t="t" r="r" b="b"/>
            <a:pathLst>
              <a:path w="1777293" h="1744978">
                <a:moveTo>
                  <a:pt x="0" y="0"/>
                </a:moveTo>
                <a:lnTo>
                  <a:pt x="1777293" y="0"/>
                </a:lnTo>
                <a:lnTo>
                  <a:pt x="1777293" y="1744978"/>
                </a:lnTo>
                <a:lnTo>
                  <a:pt x="0" y="1744978"/>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sp>
      <p:sp>
        <p:nvSpPr>
          <p:cNvPr id="14" name="Freeform 14"/>
          <p:cNvSpPr/>
          <p:nvPr/>
        </p:nvSpPr>
        <p:spPr>
          <a:xfrm rot="9302543">
            <a:off x="-1034223" y="4882456"/>
            <a:ext cx="2048416" cy="522088"/>
          </a:xfrm>
          <a:custGeom>
            <a:avLst/>
            <a:gdLst/>
            <a:ahLst/>
            <a:cxnLst/>
            <a:rect l="l" t="t" r="r" b="b"/>
            <a:pathLst>
              <a:path w="2048416" h="522088">
                <a:moveTo>
                  <a:pt x="0" y="0"/>
                </a:moveTo>
                <a:lnTo>
                  <a:pt x="2048417" y="0"/>
                </a:lnTo>
                <a:lnTo>
                  <a:pt x="2048417" y="522088"/>
                </a:lnTo>
                <a:lnTo>
                  <a:pt x="0" y="522088"/>
                </a:lnTo>
                <a:lnTo>
                  <a:pt x="0" y="0"/>
                </a:lnTo>
                <a:close/>
              </a:path>
            </a:pathLst>
          </a:custGeom>
          <a:blipFill>
            <a:blip r:embed="rId26">
              <a:extLst>
                <a:ext uri="{96DAC541-7B7A-43D3-8B79-37D633B846F1}">
                  <asvg:svgBlip xmlns:asvg="http://schemas.microsoft.com/office/drawing/2016/SVG/main" r:embed="rId27"/>
                </a:ext>
              </a:extLst>
            </a:blip>
            <a:stretch>
              <a:fillRect r="-53307"/>
            </a:stretch>
          </a:blipFill>
          <a:ln cap="sq">
            <a:noFill/>
            <a:prstDash val="solid"/>
            <a:miter/>
          </a:ln>
        </p:spPr>
      </p:sp>
      <p:sp>
        <p:nvSpPr>
          <p:cNvPr id="15" name="TextBox 15"/>
          <p:cNvSpPr txBox="1"/>
          <p:nvPr/>
        </p:nvSpPr>
        <p:spPr>
          <a:xfrm>
            <a:off x="4695006" y="2583632"/>
            <a:ext cx="8897987" cy="2594108"/>
          </a:xfrm>
          <a:prstGeom prst="rect">
            <a:avLst/>
          </a:prstGeom>
        </p:spPr>
        <p:txBody>
          <a:bodyPr wrap="square" lIns="0" tIns="0" rIns="0" bIns="0" rtlCol="0" anchor="t">
            <a:spAutoFit/>
          </a:bodyPr>
          <a:lstStyle/>
          <a:p>
            <a:pPr algn="ctr">
              <a:lnSpc>
                <a:spcPts val="10282"/>
              </a:lnSpc>
            </a:pPr>
            <a:r>
              <a:rPr lang="en-US" sz="7344" b="1" dirty="0" err="1">
                <a:solidFill>
                  <a:srgbClr val="000000"/>
                </a:solidFill>
                <a:latin typeface="Saira ExtraCondensed Bold"/>
                <a:ea typeface="Saira ExtraCondensed Bold"/>
                <a:cs typeface="Saira ExtraCondensed Bold"/>
                <a:sym typeface="Saira ExtraCondensed Bold"/>
              </a:rPr>
              <a:t>電影票預訂管理系統</a:t>
            </a:r>
            <a:endParaRPr lang="en-US" sz="7344" b="1" dirty="0">
              <a:solidFill>
                <a:srgbClr val="000000"/>
              </a:solidFill>
              <a:latin typeface="Saira ExtraCondensed Bold"/>
              <a:ea typeface="Saira ExtraCondensed Bold"/>
              <a:cs typeface="Saira ExtraCondensed Bold"/>
              <a:sym typeface="Saira ExtraCondensed Bold"/>
            </a:endParaRPr>
          </a:p>
          <a:p>
            <a:pPr algn="ctr">
              <a:lnSpc>
                <a:spcPts val="10282"/>
              </a:lnSpc>
              <a:spcBef>
                <a:spcPct val="0"/>
              </a:spcBef>
            </a:pPr>
            <a:endParaRPr lang="en-US" sz="7344" b="1" dirty="0">
              <a:solidFill>
                <a:srgbClr val="000000"/>
              </a:solidFill>
              <a:latin typeface="Saira ExtraCondensed Bold"/>
              <a:ea typeface="Saira ExtraCondensed Bold"/>
              <a:cs typeface="Saira ExtraCondensed Bold"/>
              <a:sym typeface="Saira ExtraCondensed Bold"/>
            </a:endParaRPr>
          </a:p>
        </p:txBody>
      </p:sp>
      <p:sp>
        <p:nvSpPr>
          <p:cNvPr id="16" name="TextBox 16"/>
          <p:cNvSpPr txBox="1"/>
          <p:nvPr/>
        </p:nvSpPr>
        <p:spPr>
          <a:xfrm>
            <a:off x="4315100" y="4069951"/>
            <a:ext cx="9657798" cy="1273234"/>
          </a:xfrm>
          <a:prstGeom prst="rect">
            <a:avLst/>
          </a:prstGeom>
        </p:spPr>
        <p:txBody>
          <a:bodyPr wrap="square" lIns="0" tIns="0" rIns="0" bIns="0" rtlCol="0" anchor="t">
            <a:spAutoFit/>
          </a:bodyPr>
          <a:lstStyle/>
          <a:p>
            <a:pPr algn="ctr">
              <a:lnSpc>
                <a:spcPts val="10282"/>
              </a:lnSpc>
              <a:spcBef>
                <a:spcPct val="0"/>
              </a:spcBef>
            </a:pPr>
            <a:r>
              <a:rPr lang="en-US" sz="7344" b="1" dirty="0">
                <a:solidFill>
                  <a:srgbClr val="000000"/>
                </a:solidFill>
                <a:latin typeface="Saira ExtraCondensed Bold"/>
                <a:ea typeface="Saira ExtraCondensed Bold"/>
                <a:cs typeface="Saira ExtraCondensed Bold"/>
                <a:sym typeface="Saira ExtraCondensed Bold"/>
              </a:rPr>
              <a:t>MOVIE TICKET BOOKING SYSTEM</a:t>
            </a:r>
          </a:p>
        </p:txBody>
      </p:sp>
      <p:sp>
        <p:nvSpPr>
          <p:cNvPr id="17" name="TextBox 17"/>
          <p:cNvSpPr txBox="1"/>
          <p:nvPr/>
        </p:nvSpPr>
        <p:spPr>
          <a:xfrm>
            <a:off x="6639285" y="5639637"/>
            <a:ext cx="5009428" cy="2171492"/>
          </a:xfrm>
          <a:prstGeom prst="rect">
            <a:avLst/>
          </a:prstGeom>
        </p:spPr>
        <p:txBody>
          <a:bodyPr wrap="square" lIns="0" tIns="0" rIns="0" bIns="0" rtlCol="0" anchor="t">
            <a:spAutoFit/>
          </a:bodyPr>
          <a:lstStyle/>
          <a:p>
            <a:pPr algn="ctr">
              <a:lnSpc>
                <a:spcPts val="4822"/>
              </a:lnSpc>
              <a:spcBef>
                <a:spcPct val="0"/>
              </a:spcBef>
            </a:pPr>
            <a:r>
              <a:rPr lang="en-US" sz="3444" dirty="0">
                <a:solidFill>
                  <a:srgbClr val="000000"/>
                </a:solidFill>
                <a:latin typeface="Saira ExtraCondensed"/>
                <a:ea typeface="Saira ExtraCondensed"/>
                <a:cs typeface="Saira ExtraCondensed"/>
                <a:sym typeface="Saira ExtraCondensed"/>
              </a:rPr>
              <a:t>B11200037 </a:t>
            </a:r>
            <a:r>
              <a:rPr lang="en-US" sz="3444" dirty="0" err="1">
                <a:solidFill>
                  <a:srgbClr val="000000"/>
                </a:solidFill>
                <a:latin typeface="Saira ExtraCondensed"/>
                <a:ea typeface="Saira ExtraCondensed"/>
                <a:cs typeface="Saira ExtraCondensed"/>
                <a:sym typeface="Saira ExtraCondensed"/>
              </a:rPr>
              <a:t>阮進卿</a:t>
            </a:r>
            <a:endParaRPr lang="en-US" sz="3444" dirty="0">
              <a:solidFill>
                <a:srgbClr val="000000"/>
              </a:solidFill>
              <a:latin typeface="Saira ExtraCondensed"/>
              <a:ea typeface="Saira ExtraCondensed"/>
              <a:cs typeface="Saira ExtraCondensed"/>
              <a:sym typeface="Saira ExtraCondensed"/>
            </a:endParaRPr>
          </a:p>
          <a:p>
            <a:pPr algn="ctr">
              <a:lnSpc>
                <a:spcPts val="4822"/>
              </a:lnSpc>
              <a:spcBef>
                <a:spcPct val="0"/>
              </a:spcBef>
            </a:pPr>
            <a:r>
              <a:rPr lang="en-US" sz="3444" dirty="0">
                <a:solidFill>
                  <a:srgbClr val="000000"/>
                </a:solidFill>
                <a:latin typeface="Saira ExtraCondensed"/>
                <a:ea typeface="Saira ExtraCondensed"/>
                <a:cs typeface="Saira ExtraCondensed"/>
                <a:sym typeface="Saira ExtraCondensed"/>
              </a:rPr>
              <a:t>B11171201 </a:t>
            </a:r>
            <a:r>
              <a:rPr lang="en-US" sz="3444" dirty="0" err="1">
                <a:solidFill>
                  <a:srgbClr val="000000"/>
                </a:solidFill>
                <a:latin typeface="Saira ExtraCondensed"/>
                <a:ea typeface="Saira ExtraCondensed"/>
                <a:cs typeface="Saira ExtraCondensed"/>
                <a:sym typeface="Saira ExtraCondensed"/>
              </a:rPr>
              <a:t>武黃擔</a:t>
            </a:r>
            <a:endParaRPr lang="en-US" sz="3444" dirty="0">
              <a:solidFill>
                <a:srgbClr val="000000"/>
              </a:solidFill>
              <a:latin typeface="Saira ExtraCondensed"/>
              <a:ea typeface="Saira ExtraCondensed"/>
              <a:cs typeface="Saira ExtraCondensed"/>
              <a:sym typeface="Saira ExtraCondensed"/>
            </a:endParaRPr>
          </a:p>
          <a:p>
            <a:pPr algn="ctr">
              <a:lnSpc>
                <a:spcPts val="4822"/>
              </a:lnSpc>
              <a:spcBef>
                <a:spcPct val="0"/>
              </a:spcBef>
            </a:pPr>
            <a:r>
              <a:rPr lang="en-US" sz="3444" dirty="0">
                <a:solidFill>
                  <a:srgbClr val="000000"/>
                </a:solidFill>
                <a:latin typeface="Saira ExtraCondensed"/>
                <a:ea typeface="Saira ExtraCondensed"/>
                <a:cs typeface="Saira ExtraCondensed"/>
                <a:sym typeface="Saira ExtraCondensed"/>
              </a:rPr>
              <a:t>B11171202 </a:t>
            </a:r>
            <a:r>
              <a:rPr lang="en-US" sz="3444" dirty="0" err="1">
                <a:solidFill>
                  <a:srgbClr val="000000"/>
                </a:solidFill>
                <a:latin typeface="Saira ExtraCondensed"/>
                <a:ea typeface="Saira ExtraCondensed"/>
                <a:cs typeface="Saira ExtraCondensed"/>
                <a:sym typeface="Saira ExtraCondensed"/>
              </a:rPr>
              <a:t>楊氏林水</a:t>
            </a:r>
            <a:endParaRPr lang="en-US" sz="3444" dirty="0">
              <a:solidFill>
                <a:srgbClr val="000000"/>
              </a:solidFill>
              <a:latin typeface="Saira ExtraCondensed"/>
              <a:ea typeface="Saira ExtraCondensed"/>
              <a:cs typeface="Saira ExtraCondensed"/>
              <a:sym typeface="Saira ExtraCondensed"/>
            </a:endParaRPr>
          </a:p>
          <a:p>
            <a:pPr algn="ctr">
              <a:lnSpc>
                <a:spcPts val="2022"/>
              </a:lnSpc>
              <a:spcBef>
                <a:spcPct val="0"/>
              </a:spcBef>
            </a:pPr>
            <a:endParaRPr lang="en-US" sz="3444" dirty="0">
              <a:solidFill>
                <a:srgbClr val="000000"/>
              </a:solidFill>
              <a:latin typeface="Saira ExtraCondensed"/>
              <a:ea typeface="Saira ExtraCondensed"/>
              <a:cs typeface="Saira ExtraCondensed"/>
              <a:sym typeface="Saira Extra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4900309" y="738143"/>
            <a:ext cx="10931017" cy="8810715"/>
          </a:xfrm>
          <a:custGeom>
            <a:avLst/>
            <a:gdLst/>
            <a:ahLst/>
            <a:cxnLst/>
            <a:rect l="l" t="t" r="r" b="b"/>
            <a:pathLst>
              <a:path w="10931017" h="8810715">
                <a:moveTo>
                  <a:pt x="0" y="0"/>
                </a:moveTo>
                <a:lnTo>
                  <a:pt x="10931017" y="0"/>
                </a:lnTo>
                <a:lnTo>
                  <a:pt x="10931017" y="8810714"/>
                </a:lnTo>
                <a:lnTo>
                  <a:pt x="0" y="8810714"/>
                </a:lnTo>
                <a:lnTo>
                  <a:pt x="0" y="0"/>
                </a:lnTo>
                <a:close/>
              </a:path>
            </a:pathLst>
          </a:custGeom>
          <a:blipFill>
            <a:blip r:embed="rId3"/>
            <a:stretch>
              <a:fillRect/>
            </a:stretch>
          </a:blipFill>
        </p:spPr>
      </p:sp>
      <p:sp>
        <p:nvSpPr>
          <p:cNvPr id="3" name="TextBox 3"/>
          <p:cNvSpPr txBox="1"/>
          <p:nvPr/>
        </p:nvSpPr>
        <p:spPr>
          <a:xfrm>
            <a:off x="1060650" y="504122"/>
            <a:ext cx="2673150" cy="622935"/>
          </a:xfrm>
          <a:prstGeom prst="rect">
            <a:avLst/>
          </a:prstGeom>
        </p:spPr>
        <p:txBody>
          <a:bodyPr wrap="square" lIns="0" tIns="0" rIns="0" bIns="0" rtlCol="0" anchor="t">
            <a:spAutoFit/>
          </a:bodyPr>
          <a:lstStyle/>
          <a:p>
            <a:pPr algn="ctr">
              <a:lnSpc>
                <a:spcPts val="5040"/>
              </a:lnSpc>
              <a:spcBef>
                <a:spcPct val="0"/>
              </a:spcBef>
            </a:pPr>
            <a:r>
              <a:rPr lang="en-US" sz="3600" b="1" dirty="0">
                <a:solidFill>
                  <a:srgbClr val="000000"/>
                </a:solidFill>
                <a:latin typeface="Saira ExtraCondensed Bold"/>
                <a:ea typeface="Saira ExtraCondensed Bold"/>
                <a:cs typeface="Saira ExtraCondensed Bold"/>
                <a:sym typeface="Saira ExtraCondensed Bold"/>
              </a:rPr>
              <a:t>USER DASHBOARD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3680523" y="1350172"/>
            <a:ext cx="10336444" cy="8093461"/>
          </a:xfrm>
          <a:custGeom>
            <a:avLst/>
            <a:gdLst/>
            <a:ahLst/>
            <a:cxnLst/>
            <a:rect l="l" t="t" r="r" b="b"/>
            <a:pathLst>
              <a:path w="10336444" h="8093461">
                <a:moveTo>
                  <a:pt x="0" y="0"/>
                </a:moveTo>
                <a:lnTo>
                  <a:pt x="10336444" y="0"/>
                </a:lnTo>
                <a:lnTo>
                  <a:pt x="10336444" y="8093461"/>
                </a:lnTo>
                <a:lnTo>
                  <a:pt x="0" y="8093461"/>
                </a:lnTo>
                <a:lnTo>
                  <a:pt x="0" y="0"/>
                </a:lnTo>
                <a:close/>
              </a:path>
            </a:pathLst>
          </a:custGeom>
          <a:blipFill>
            <a:blip r:embed="rId2"/>
            <a:stretch>
              <a:fillRect r="-1036"/>
            </a:stretch>
          </a:blipFill>
        </p:spPr>
      </p:sp>
      <p:sp>
        <p:nvSpPr>
          <p:cNvPr id="3" name="Freeform 3"/>
          <p:cNvSpPr/>
          <p:nvPr/>
        </p:nvSpPr>
        <p:spPr>
          <a:xfrm>
            <a:off x="14261897" y="6760530"/>
            <a:ext cx="3853470" cy="2145682"/>
          </a:xfrm>
          <a:custGeom>
            <a:avLst/>
            <a:gdLst/>
            <a:ahLst/>
            <a:cxnLst/>
            <a:rect l="l" t="t" r="r" b="b"/>
            <a:pathLst>
              <a:path w="3853470" h="2145682">
                <a:moveTo>
                  <a:pt x="0" y="0"/>
                </a:moveTo>
                <a:lnTo>
                  <a:pt x="3853470" y="0"/>
                </a:lnTo>
                <a:lnTo>
                  <a:pt x="3853470" y="2145682"/>
                </a:lnTo>
                <a:lnTo>
                  <a:pt x="0" y="2145682"/>
                </a:lnTo>
                <a:lnTo>
                  <a:pt x="0" y="0"/>
                </a:lnTo>
                <a:close/>
              </a:path>
            </a:pathLst>
          </a:custGeom>
          <a:blipFill>
            <a:blip r:embed="rId3"/>
            <a:stretch>
              <a:fillRect/>
            </a:stretch>
          </a:blipFill>
        </p:spPr>
      </p:sp>
      <p:sp>
        <p:nvSpPr>
          <p:cNvPr id="5" name="AutoShape 5"/>
          <p:cNvSpPr/>
          <p:nvPr/>
        </p:nvSpPr>
        <p:spPr>
          <a:xfrm flipH="1">
            <a:off x="12478414" y="8220665"/>
            <a:ext cx="1976124" cy="811333"/>
          </a:xfrm>
          <a:prstGeom prst="line">
            <a:avLst/>
          </a:prstGeom>
          <a:ln w="38100" cap="flat">
            <a:solidFill>
              <a:srgbClr val="000000"/>
            </a:solidFill>
            <a:prstDash val="solid"/>
            <a:headEnd type="triangle" w="lg" len="med"/>
            <a:tailEnd type="none" w="sm" len="sm"/>
          </a:ln>
        </p:spPr>
      </p:sp>
      <p:sp>
        <p:nvSpPr>
          <p:cNvPr id="6" name="TextBox 3">
            <a:extLst>
              <a:ext uri="{FF2B5EF4-FFF2-40B4-BE49-F238E27FC236}">
                <a16:creationId xmlns:a16="http://schemas.microsoft.com/office/drawing/2014/main" id="{2EDE43FF-8BA9-4867-A9D3-E64F74F40278}"/>
              </a:ext>
            </a:extLst>
          </p:cNvPr>
          <p:cNvSpPr txBox="1"/>
          <p:nvPr/>
        </p:nvSpPr>
        <p:spPr>
          <a:xfrm>
            <a:off x="1060650" y="504122"/>
            <a:ext cx="2673150" cy="622935"/>
          </a:xfrm>
          <a:prstGeom prst="rect">
            <a:avLst/>
          </a:prstGeom>
        </p:spPr>
        <p:txBody>
          <a:bodyPr wrap="square" lIns="0" tIns="0" rIns="0" bIns="0" rtlCol="0" anchor="t">
            <a:spAutoFit/>
          </a:bodyPr>
          <a:lstStyle/>
          <a:p>
            <a:pPr algn="ctr">
              <a:lnSpc>
                <a:spcPts val="5040"/>
              </a:lnSpc>
              <a:spcBef>
                <a:spcPct val="0"/>
              </a:spcBef>
            </a:pPr>
            <a:r>
              <a:rPr lang="en-US" sz="3600" b="1" dirty="0">
                <a:solidFill>
                  <a:srgbClr val="000000"/>
                </a:solidFill>
                <a:latin typeface="Saira ExtraCondensed Bold"/>
                <a:ea typeface="Saira ExtraCondensed Bold"/>
                <a:cs typeface="Saira ExtraCondensed Bold"/>
                <a:sym typeface="Saira ExtraCondensed Bold"/>
              </a:rPr>
              <a:t>USER DASHBOARD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4559094" y="1835472"/>
            <a:ext cx="11218412" cy="7277188"/>
          </a:xfrm>
          <a:custGeom>
            <a:avLst/>
            <a:gdLst/>
            <a:ahLst/>
            <a:cxnLst/>
            <a:rect l="l" t="t" r="r" b="b"/>
            <a:pathLst>
              <a:path w="11218412" h="7277188">
                <a:moveTo>
                  <a:pt x="0" y="0"/>
                </a:moveTo>
                <a:lnTo>
                  <a:pt x="11218412" y="0"/>
                </a:lnTo>
                <a:lnTo>
                  <a:pt x="11218412" y="7277188"/>
                </a:lnTo>
                <a:lnTo>
                  <a:pt x="0" y="7277188"/>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22356672-5AF2-4FDE-A1C3-49F6B71550AC}"/>
              </a:ext>
            </a:extLst>
          </p:cNvPr>
          <p:cNvSpPr txBox="1"/>
          <p:nvPr/>
        </p:nvSpPr>
        <p:spPr>
          <a:xfrm>
            <a:off x="1060650" y="504122"/>
            <a:ext cx="2673150" cy="622935"/>
          </a:xfrm>
          <a:prstGeom prst="rect">
            <a:avLst/>
          </a:prstGeom>
        </p:spPr>
        <p:txBody>
          <a:bodyPr wrap="square" lIns="0" tIns="0" rIns="0" bIns="0" rtlCol="0" anchor="t">
            <a:spAutoFit/>
          </a:bodyPr>
          <a:lstStyle/>
          <a:p>
            <a:pPr algn="ctr">
              <a:lnSpc>
                <a:spcPts val="5040"/>
              </a:lnSpc>
              <a:spcBef>
                <a:spcPct val="0"/>
              </a:spcBef>
            </a:pPr>
            <a:r>
              <a:rPr lang="en-US" sz="3600" b="1" dirty="0">
                <a:solidFill>
                  <a:srgbClr val="000000"/>
                </a:solidFill>
                <a:latin typeface="Saira ExtraCondensed Bold"/>
                <a:ea typeface="Saira ExtraCondensed Bold"/>
                <a:cs typeface="Saira ExtraCondensed Bold"/>
                <a:sym typeface="Saira ExtraCondensed Bold"/>
              </a:rPr>
              <a:t>USER DASHBOARD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4041616" y="1028700"/>
            <a:ext cx="10817095" cy="8681956"/>
          </a:xfrm>
          <a:custGeom>
            <a:avLst/>
            <a:gdLst/>
            <a:ahLst/>
            <a:cxnLst/>
            <a:rect l="l" t="t" r="r" b="b"/>
            <a:pathLst>
              <a:path w="10817095" h="8681956">
                <a:moveTo>
                  <a:pt x="0" y="0"/>
                </a:moveTo>
                <a:lnTo>
                  <a:pt x="10817095" y="0"/>
                </a:lnTo>
                <a:lnTo>
                  <a:pt x="10817095" y="8681956"/>
                </a:lnTo>
                <a:lnTo>
                  <a:pt x="0" y="8681956"/>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DAF390BA-FD67-4D29-B9FD-B07172DBF147}"/>
              </a:ext>
            </a:extLst>
          </p:cNvPr>
          <p:cNvSpPr txBox="1"/>
          <p:nvPr/>
        </p:nvSpPr>
        <p:spPr>
          <a:xfrm>
            <a:off x="1060650" y="504122"/>
            <a:ext cx="2673150" cy="622935"/>
          </a:xfrm>
          <a:prstGeom prst="rect">
            <a:avLst/>
          </a:prstGeom>
        </p:spPr>
        <p:txBody>
          <a:bodyPr wrap="square" lIns="0" tIns="0" rIns="0" bIns="0" rtlCol="0" anchor="t">
            <a:spAutoFit/>
          </a:bodyPr>
          <a:lstStyle/>
          <a:p>
            <a:pPr algn="ctr">
              <a:lnSpc>
                <a:spcPts val="5040"/>
              </a:lnSpc>
              <a:spcBef>
                <a:spcPct val="0"/>
              </a:spcBef>
            </a:pPr>
            <a:r>
              <a:rPr lang="en-US" sz="3600" b="1" dirty="0">
                <a:solidFill>
                  <a:srgbClr val="000000"/>
                </a:solidFill>
                <a:latin typeface="Saira ExtraCondensed Bold"/>
                <a:ea typeface="Saira ExtraCondensed Bold"/>
                <a:cs typeface="Saira ExtraCondensed Bold"/>
                <a:sym typeface="Saira ExtraCondensed Bold"/>
              </a:rPr>
              <a:t>USER DASHBOARD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3C2589C-C75D-4849-8D39-57C550136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3"/>
            <a:ext cx="18285714" cy="10285714"/>
          </a:xfrm>
          <a:prstGeom prst="rect">
            <a:avLst/>
          </a:prstGeom>
        </p:spPr>
      </p:pic>
      <p:sp>
        <p:nvSpPr>
          <p:cNvPr id="23" name="TextBox 3">
            <a:extLst>
              <a:ext uri="{FF2B5EF4-FFF2-40B4-BE49-F238E27FC236}">
                <a16:creationId xmlns:a16="http://schemas.microsoft.com/office/drawing/2014/main" id="{EFE247AB-2241-4933-B042-908D78123991}"/>
              </a:ext>
            </a:extLst>
          </p:cNvPr>
          <p:cNvSpPr txBox="1"/>
          <p:nvPr/>
        </p:nvSpPr>
        <p:spPr>
          <a:xfrm>
            <a:off x="1060650" y="504122"/>
            <a:ext cx="2901750" cy="619400"/>
          </a:xfrm>
          <a:prstGeom prst="rect">
            <a:avLst/>
          </a:prstGeom>
        </p:spPr>
        <p:txBody>
          <a:bodyPr wrap="square" lIns="0" tIns="0" rIns="0" bIns="0" rtlCol="0" anchor="t">
            <a:spAutoFit/>
          </a:bodyPr>
          <a:lstStyle/>
          <a:p>
            <a:pPr algn="ctr">
              <a:lnSpc>
                <a:spcPts val="504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ADMIN DASHBOARD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93607D0-BBC9-4D34-A075-D59663C24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17" name="TextBox 3">
            <a:extLst>
              <a:ext uri="{FF2B5EF4-FFF2-40B4-BE49-F238E27FC236}">
                <a16:creationId xmlns:a16="http://schemas.microsoft.com/office/drawing/2014/main" id="{F1459FB0-B178-4961-B7BF-603C4B301979}"/>
              </a:ext>
            </a:extLst>
          </p:cNvPr>
          <p:cNvSpPr txBox="1"/>
          <p:nvPr/>
        </p:nvSpPr>
        <p:spPr>
          <a:xfrm>
            <a:off x="1060650" y="504122"/>
            <a:ext cx="2901750" cy="619400"/>
          </a:xfrm>
          <a:prstGeom prst="rect">
            <a:avLst/>
          </a:prstGeom>
        </p:spPr>
        <p:txBody>
          <a:bodyPr wrap="square" lIns="0" tIns="0" rIns="0" bIns="0" rtlCol="0" anchor="t">
            <a:spAutoFit/>
          </a:bodyPr>
          <a:lstStyle/>
          <a:p>
            <a:pPr algn="ctr">
              <a:lnSpc>
                <a:spcPts val="504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ADMIN DASHBOARD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0695399-1A95-4FC7-951A-E5F101041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16" name="TextBox 3">
            <a:extLst>
              <a:ext uri="{FF2B5EF4-FFF2-40B4-BE49-F238E27FC236}">
                <a16:creationId xmlns:a16="http://schemas.microsoft.com/office/drawing/2014/main" id="{7BA4037F-71AA-4EE0-A2EC-88FE96BE8340}"/>
              </a:ext>
            </a:extLst>
          </p:cNvPr>
          <p:cNvSpPr txBox="1"/>
          <p:nvPr/>
        </p:nvSpPr>
        <p:spPr>
          <a:xfrm>
            <a:off x="1060650" y="504122"/>
            <a:ext cx="2901750" cy="619400"/>
          </a:xfrm>
          <a:prstGeom prst="rect">
            <a:avLst/>
          </a:prstGeom>
        </p:spPr>
        <p:txBody>
          <a:bodyPr wrap="square" lIns="0" tIns="0" rIns="0" bIns="0" rtlCol="0" anchor="t">
            <a:spAutoFit/>
          </a:bodyPr>
          <a:lstStyle/>
          <a:p>
            <a:pPr algn="ctr">
              <a:lnSpc>
                <a:spcPts val="504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ADMIN DASHBOARD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C0540E-BC5B-43F1-86D6-E15045888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14" name="TextBox 14"/>
          <p:cNvSpPr txBox="1"/>
          <p:nvPr/>
        </p:nvSpPr>
        <p:spPr>
          <a:xfrm>
            <a:off x="1124149" y="1207862"/>
            <a:ext cx="2774752" cy="622935"/>
          </a:xfrm>
          <a:prstGeom prst="rect">
            <a:avLst/>
          </a:prstGeom>
        </p:spPr>
        <p:txBody>
          <a:bodyPr lIns="0" tIns="0" rIns="0" bIns="0" rtlCol="0" anchor="t">
            <a:spAutoFit/>
          </a:bodyPr>
          <a:lstStyle/>
          <a:p>
            <a:pPr algn="ctr">
              <a:lnSpc>
                <a:spcPts val="5040"/>
              </a:lnSpc>
              <a:spcBef>
                <a:spcPct val="0"/>
              </a:spcBef>
            </a:pPr>
            <a:r>
              <a:rPr lang="en-US" sz="3600" dirty="0">
                <a:solidFill>
                  <a:srgbClr val="2A2E7A"/>
                </a:solidFill>
                <a:latin typeface="Saira ExtraCondensed"/>
                <a:ea typeface="Saira ExtraCondensed"/>
                <a:cs typeface="Saira ExtraCondensed"/>
                <a:sym typeface="Saira ExtraCondensed"/>
              </a:rPr>
              <a:t>ADDMOVIESFORM.CS</a:t>
            </a:r>
          </a:p>
        </p:txBody>
      </p:sp>
      <p:sp>
        <p:nvSpPr>
          <p:cNvPr id="15" name="TextBox 15"/>
          <p:cNvSpPr txBox="1"/>
          <p:nvPr/>
        </p:nvSpPr>
        <p:spPr>
          <a:xfrm>
            <a:off x="13156915" y="7448882"/>
            <a:ext cx="2829750" cy="396240"/>
          </a:xfrm>
          <a:prstGeom prst="rect">
            <a:avLst/>
          </a:prstGeom>
        </p:spPr>
        <p:txBody>
          <a:bodyPr lIns="0" tIns="0" rIns="0" bIns="0" rtlCol="0" anchor="t">
            <a:spAutoFit/>
          </a:bodyPr>
          <a:lstStyle/>
          <a:p>
            <a:pPr algn="ctr">
              <a:lnSpc>
                <a:spcPts val="3359"/>
              </a:lnSpc>
              <a:spcBef>
                <a:spcPct val="0"/>
              </a:spcBef>
            </a:pPr>
            <a:r>
              <a:rPr lang="en-US" sz="2400" b="1">
                <a:solidFill>
                  <a:srgbClr val="2A2E7A"/>
                </a:solidFill>
                <a:latin typeface="Saira ExtraCondensed Bold"/>
                <a:ea typeface="Saira ExtraCondensed Bold"/>
                <a:cs typeface="Saira ExtraCondensed Bold"/>
                <a:sym typeface="Saira ExtraCondensed Bold"/>
              </a:rPr>
              <a:t>ADMINSERVICE.ADDMOVIE()</a:t>
            </a:r>
          </a:p>
        </p:txBody>
      </p:sp>
      <p:sp>
        <p:nvSpPr>
          <p:cNvPr id="16" name="TextBox 16"/>
          <p:cNvSpPr txBox="1"/>
          <p:nvPr/>
        </p:nvSpPr>
        <p:spPr>
          <a:xfrm>
            <a:off x="1030118" y="8541054"/>
            <a:ext cx="4353506" cy="815340"/>
          </a:xfrm>
          <a:prstGeom prst="rect">
            <a:avLst/>
          </a:prstGeom>
        </p:spPr>
        <p:txBody>
          <a:bodyPr lIns="0" tIns="0" rIns="0" bIns="0" rtlCol="0" anchor="t">
            <a:spAutoFit/>
          </a:bodyPr>
          <a:lstStyle/>
          <a:p>
            <a:pPr algn="l">
              <a:lnSpc>
                <a:spcPts val="3359"/>
              </a:lnSpc>
              <a:spcBef>
                <a:spcPct val="0"/>
              </a:spcBef>
            </a:pPr>
            <a:r>
              <a:rPr lang="en-US" sz="2400" b="1">
                <a:solidFill>
                  <a:srgbClr val="2A2E7A"/>
                </a:solidFill>
                <a:latin typeface="Saira ExtraCondensed Bold"/>
                <a:ea typeface="Saira ExtraCondensed Bold"/>
                <a:cs typeface="Saira ExtraCondensed Bold"/>
                <a:sym typeface="Saira ExtraCondensed Bold"/>
              </a:rPr>
              <a:t>Note: Duration is movie duration in minutes</a:t>
            </a:r>
          </a:p>
          <a:p>
            <a:pPr algn="l">
              <a:lnSpc>
                <a:spcPts val="3359"/>
              </a:lnSpc>
              <a:spcBef>
                <a:spcPct val="0"/>
              </a:spcBef>
            </a:pPr>
            <a:r>
              <a:rPr lang="en-US" sz="2400" b="1">
                <a:solidFill>
                  <a:srgbClr val="2A2E7A"/>
                </a:solidFill>
                <a:latin typeface="Saira ExtraCondensed Bold"/>
                <a:ea typeface="Saira ExtraCondensed Bold"/>
                <a:cs typeface="Saira ExtraCondensed Bold"/>
                <a:sym typeface="Saira ExtraCondensed Bold"/>
              </a:rPr>
              <a:t>            Rating is age rating of the movie</a:t>
            </a:r>
          </a:p>
        </p:txBody>
      </p:sp>
      <p:sp>
        <p:nvSpPr>
          <p:cNvPr id="19" name="TextBox 3">
            <a:extLst>
              <a:ext uri="{FF2B5EF4-FFF2-40B4-BE49-F238E27FC236}">
                <a16:creationId xmlns:a16="http://schemas.microsoft.com/office/drawing/2014/main" id="{3C5DD6E7-9505-4479-9AD9-69C0104C6A23}"/>
              </a:ext>
            </a:extLst>
          </p:cNvPr>
          <p:cNvSpPr txBox="1"/>
          <p:nvPr/>
        </p:nvSpPr>
        <p:spPr>
          <a:xfrm>
            <a:off x="1060650" y="504122"/>
            <a:ext cx="2901750" cy="619400"/>
          </a:xfrm>
          <a:prstGeom prst="rect">
            <a:avLst/>
          </a:prstGeom>
        </p:spPr>
        <p:txBody>
          <a:bodyPr wrap="square" lIns="0" tIns="0" rIns="0" bIns="0" rtlCol="0" anchor="t">
            <a:spAutoFit/>
          </a:bodyPr>
          <a:lstStyle/>
          <a:p>
            <a:pPr algn="ctr">
              <a:lnSpc>
                <a:spcPts val="504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ADMIN DASHBOARD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6212057" y="760767"/>
            <a:ext cx="5863887" cy="3003377"/>
          </a:xfrm>
          <a:custGeom>
            <a:avLst/>
            <a:gdLst/>
            <a:ahLst/>
            <a:cxnLst/>
            <a:rect l="l" t="t" r="r" b="b"/>
            <a:pathLst>
              <a:path w="5863887" h="3003377">
                <a:moveTo>
                  <a:pt x="0" y="0"/>
                </a:moveTo>
                <a:lnTo>
                  <a:pt x="5863886" y="0"/>
                </a:lnTo>
                <a:lnTo>
                  <a:pt x="5863886" y="3003377"/>
                </a:lnTo>
                <a:lnTo>
                  <a:pt x="0" y="3003377"/>
                </a:lnTo>
                <a:lnTo>
                  <a:pt x="0" y="0"/>
                </a:lnTo>
                <a:close/>
              </a:path>
            </a:pathLst>
          </a:custGeom>
          <a:blipFill>
            <a:blip r:embed="rId2"/>
            <a:stretch>
              <a:fillRect t="-26852"/>
            </a:stretch>
          </a:blipFill>
        </p:spPr>
      </p:sp>
      <p:sp>
        <p:nvSpPr>
          <p:cNvPr id="3" name="Freeform 3"/>
          <p:cNvSpPr/>
          <p:nvPr/>
        </p:nvSpPr>
        <p:spPr>
          <a:xfrm>
            <a:off x="6625194" y="4220009"/>
            <a:ext cx="5287189" cy="4973369"/>
          </a:xfrm>
          <a:custGeom>
            <a:avLst/>
            <a:gdLst/>
            <a:ahLst/>
            <a:cxnLst/>
            <a:rect l="l" t="t" r="r" b="b"/>
            <a:pathLst>
              <a:path w="5287189" h="4973369">
                <a:moveTo>
                  <a:pt x="0" y="0"/>
                </a:moveTo>
                <a:lnTo>
                  <a:pt x="5287189" y="0"/>
                </a:lnTo>
                <a:lnTo>
                  <a:pt x="5287189" y="4973368"/>
                </a:lnTo>
                <a:lnTo>
                  <a:pt x="0" y="4973368"/>
                </a:lnTo>
                <a:lnTo>
                  <a:pt x="0" y="0"/>
                </a:lnTo>
                <a:close/>
              </a:path>
            </a:pathLst>
          </a:custGeom>
          <a:blipFill>
            <a:blip r:embed="rId3"/>
            <a:stretch>
              <a:fillRect/>
            </a:stretch>
          </a:blipFill>
        </p:spPr>
      </p:sp>
      <p:sp>
        <p:nvSpPr>
          <p:cNvPr id="6" name="TextBox 6"/>
          <p:cNvSpPr txBox="1"/>
          <p:nvPr/>
        </p:nvSpPr>
        <p:spPr>
          <a:xfrm>
            <a:off x="7398199" y="9521167"/>
            <a:ext cx="3741179" cy="396240"/>
          </a:xfrm>
          <a:prstGeom prst="rect">
            <a:avLst/>
          </a:prstGeom>
        </p:spPr>
        <p:txBody>
          <a:bodyPr lIns="0" tIns="0" rIns="0" bIns="0" rtlCol="0" anchor="t">
            <a:spAutoFit/>
          </a:bodyPr>
          <a:lstStyle/>
          <a:p>
            <a:pPr algn="ctr">
              <a:lnSpc>
                <a:spcPts val="3359"/>
              </a:lnSpc>
              <a:spcBef>
                <a:spcPct val="0"/>
              </a:spcBef>
            </a:pPr>
            <a:r>
              <a:rPr lang="en-US" sz="2400" b="1">
                <a:solidFill>
                  <a:srgbClr val="2A2E7A"/>
                </a:solidFill>
                <a:latin typeface="Saira ExtraCondensed Bold"/>
                <a:ea typeface="Saira ExtraCondensed Bold"/>
                <a:cs typeface="Saira ExtraCondensed Bold"/>
                <a:sym typeface="Saira ExtraCondensed Bold"/>
              </a:rPr>
              <a:t>Upload poster logic</a:t>
            </a:r>
          </a:p>
        </p:txBody>
      </p:sp>
      <p:sp>
        <p:nvSpPr>
          <p:cNvPr id="7" name="TextBox 7"/>
          <p:cNvSpPr txBox="1"/>
          <p:nvPr/>
        </p:nvSpPr>
        <p:spPr>
          <a:xfrm>
            <a:off x="1125143" y="9521167"/>
            <a:ext cx="3741179" cy="396240"/>
          </a:xfrm>
          <a:prstGeom prst="rect">
            <a:avLst/>
          </a:prstGeom>
        </p:spPr>
        <p:txBody>
          <a:bodyPr lIns="0" tIns="0" rIns="0" bIns="0" rtlCol="0" anchor="t">
            <a:spAutoFit/>
          </a:bodyPr>
          <a:lstStyle/>
          <a:p>
            <a:pPr algn="ctr">
              <a:lnSpc>
                <a:spcPts val="3359"/>
              </a:lnSpc>
              <a:spcBef>
                <a:spcPct val="0"/>
              </a:spcBef>
            </a:pPr>
            <a:r>
              <a:rPr lang="en-US" sz="2400" b="1">
                <a:solidFill>
                  <a:srgbClr val="2A2E7A"/>
                </a:solidFill>
                <a:latin typeface="Saira ExtraCondensed Bold"/>
                <a:ea typeface="Saira ExtraCondensed Bold"/>
                <a:cs typeface="Saira ExtraCondensed Bold"/>
                <a:sym typeface="Saira ExtraCondensed Bold"/>
              </a:rPr>
              <a:t>Before upload</a:t>
            </a:r>
          </a:p>
        </p:txBody>
      </p:sp>
      <p:sp>
        <p:nvSpPr>
          <p:cNvPr id="8" name="TextBox 8"/>
          <p:cNvSpPr txBox="1"/>
          <p:nvPr/>
        </p:nvSpPr>
        <p:spPr>
          <a:xfrm>
            <a:off x="13824740" y="9521167"/>
            <a:ext cx="3741179" cy="396240"/>
          </a:xfrm>
          <a:prstGeom prst="rect">
            <a:avLst/>
          </a:prstGeom>
        </p:spPr>
        <p:txBody>
          <a:bodyPr lIns="0" tIns="0" rIns="0" bIns="0" rtlCol="0" anchor="t">
            <a:spAutoFit/>
          </a:bodyPr>
          <a:lstStyle/>
          <a:p>
            <a:pPr algn="ctr">
              <a:lnSpc>
                <a:spcPts val="3359"/>
              </a:lnSpc>
              <a:spcBef>
                <a:spcPct val="0"/>
              </a:spcBef>
            </a:pPr>
            <a:r>
              <a:rPr lang="en-US" sz="2400" b="1">
                <a:solidFill>
                  <a:srgbClr val="2A2E7A"/>
                </a:solidFill>
                <a:latin typeface="Saira ExtraCondensed Bold"/>
                <a:ea typeface="Saira ExtraCondensed Bold"/>
                <a:cs typeface="Saira ExtraCondensed Bold"/>
                <a:sym typeface="Saira ExtraCondensed Bold"/>
              </a:rPr>
              <a:t>After choosing an image</a:t>
            </a:r>
          </a:p>
        </p:txBody>
      </p:sp>
      <p:grpSp>
        <p:nvGrpSpPr>
          <p:cNvPr id="9" name="Group 9"/>
          <p:cNvGrpSpPr/>
          <p:nvPr/>
        </p:nvGrpSpPr>
        <p:grpSpPr>
          <a:xfrm>
            <a:off x="899932" y="2496489"/>
            <a:ext cx="4481656" cy="6356958"/>
            <a:chOff x="0" y="0"/>
            <a:chExt cx="5975541" cy="8475944"/>
          </a:xfrm>
        </p:grpSpPr>
        <p:sp>
          <p:nvSpPr>
            <p:cNvPr id="10" name="Freeform 10"/>
            <p:cNvSpPr/>
            <p:nvPr/>
          </p:nvSpPr>
          <p:spPr>
            <a:xfrm>
              <a:off x="0" y="0"/>
              <a:ext cx="5975541" cy="8475944"/>
            </a:xfrm>
            <a:custGeom>
              <a:avLst/>
              <a:gdLst/>
              <a:ahLst/>
              <a:cxnLst/>
              <a:rect l="l" t="t" r="r" b="b"/>
              <a:pathLst>
                <a:path w="5975541" h="8475944">
                  <a:moveTo>
                    <a:pt x="0" y="0"/>
                  </a:moveTo>
                  <a:lnTo>
                    <a:pt x="5975541" y="0"/>
                  </a:lnTo>
                  <a:lnTo>
                    <a:pt x="5975541" y="8475944"/>
                  </a:lnTo>
                  <a:lnTo>
                    <a:pt x="0" y="8475944"/>
                  </a:lnTo>
                  <a:lnTo>
                    <a:pt x="0" y="0"/>
                  </a:lnTo>
                  <a:close/>
                </a:path>
              </a:pathLst>
            </a:custGeom>
            <a:blipFill>
              <a:blip r:embed="rId4"/>
              <a:stretch>
                <a:fillRect/>
              </a:stretch>
            </a:blipFill>
          </p:spPr>
        </p:sp>
        <p:grpSp>
          <p:nvGrpSpPr>
            <p:cNvPr id="11" name="Group 11"/>
            <p:cNvGrpSpPr/>
            <p:nvPr/>
          </p:nvGrpSpPr>
          <p:grpSpPr>
            <a:xfrm>
              <a:off x="2431914" y="6256863"/>
              <a:ext cx="1195343" cy="617858"/>
              <a:chOff x="0" y="0"/>
              <a:chExt cx="236117" cy="122046"/>
            </a:xfrm>
          </p:grpSpPr>
          <p:sp>
            <p:nvSpPr>
              <p:cNvPr id="12" name="Freeform 12"/>
              <p:cNvSpPr/>
              <p:nvPr/>
            </p:nvSpPr>
            <p:spPr>
              <a:xfrm>
                <a:off x="0" y="0"/>
                <a:ext cx="236117" cy="122046"/>
              </a:xfrm>
              <a:custGeom>
                <a:avLst/>
                <a:gdLst/>
                <a:ahLst/>
                <a:cxnLst/>
                <a:rect l="l" t="t" r="r" b="b"/>
                <a:pathLst>
                  <a:path w="236117" h="122046">
                    <a:moveTo>
                      <a:pt x="61023" y="0"/>
                    </a:moveTo>
                    <a:lnTo>
                      <a:pt x="175094" y="0"/>
                    </a:lnTo>
                    <a:cubicBezTo>
                      <a:pt x="208796" y="0"/>
                      <a:pt x="236117" y="27321"/>
                      <a:pt x="236117" y="61023"/>
                    </a:cubicBezTo>
                    <a:lnTo>
                      <a:pt x="236117" y="61023"/>
                    </a:lnTo>
                    <a:cubicBezTo>
                      <a:pt x="236117" y="94725"/>
                      <a:pt x="208796" y="122046"/>
                      <a:pt x="175094" y="122046"/>
                    </a:cubicBezTo>
                    <a:lnTo>
                      <a:pt x="61023" y="122046"/>
                    </a:lnTo>
                    <a:cubicBezTo>
                      <a:pt x="27321" y="122046"/>
                      <a:pt x="0" y="94725"/>
                      <a:pt x="0" y="61023"/>
                    </a:cubicBezTo>
                    <a:lnTo>
                      <a:pt x="0" y="61023"/>
                    </a:lnTo>
                    <a:cubicBezTo>
                      <a:pt x="0" y="27321"/>
                      <a:pt x="27321" y="0"/>
                      <a:pt x="61023" y="0"/>
                    </a:cubicBezTo>
                    <a:close/>
                  </a:path>
                </a:pathLst>
              </a:custGeom>
              <a:solidFill>
                <a:srgbClr val="000000">
                  <a:alpha val="0"/>
                </a:srgbClr>
              </a:solidFill>
              <a:ln w="38100" cap="rnd">
                <a:solidFill>
                  <a:srgbClr val="FF3131"/>
                </a:solidFill>
                <a:prstDash val="lgDash"/>
                <a:round/>
              </a:ln>
            </p:spPr>
          </p:sp>
          <p:sp>
            <p:nvSpPr>
              <p:cNvPr id="13" name="TextBox 13"/>
              <p:cNvSpPr txBox="1"/>
              <p:nvPr/>
            </p:nvSpPr>
            <p:spPr>
              <a:xfrm>
                <a:off x="0" y="-47625"/>
                <a:ext cx="236117" cy="169671"/>
              </a:xfrm>
              <a:prstGeom prst="rect">
                <a:avLst/>
              </a:prstGeom>
            </p:spPr>
            <p:txBody>
              <a:bodyPr lIns="50800" tIns="50800" rIns="50800" bIns="50800" rtlCol="0" anchor="ctr"/>
              <a:lstStyle/>
              <a:p>
                <a:pPr algn="ctr">
                  <a:lnSpc>
                    <a:spcPts val="3036"/>
                  </a:lnSpc>
                </a:pPr>
                <a:endParaRPr/>
              </a:p>
            </p:txBody>
          </p:sp>
        </p:grpSp>
        <p:sp>
          <p:nvSpPr>
            <p:cNvPr id="14" name="AutoShape 14"/>
            <p:cNvSpPr/>
            <p:nvPr/>
          </p:nvSpPr>
          <p:spPr>
            <a:xfrm flipV="1">
              <a:off x="3755847" y="6849320"/>
              <a:ext cx="971327" cy="0"/>
            </a:xfrm>
            <a:prstGeom prst="line">
              <a:avLst/>
            </a:prstGeom>
            <a:ln w="50800" cap="flat">
              <a:solidFill>
                <a:srgbClr val="FF3131"/>
              </a:solidFill>
              <a:prstDash val="solid"/>
              <a:headEnd type="none" w="sm" len="sm"/>
              <a:tailEnd type="none" w="sm" len="sm"/>
            </a:ln>
          </p:spPr>
        </p:sp>
      </p:grpSp>
      <p:grpSp>
        <p:nvGrpSpPr>
          <p:cNvPr id="15" name="Group 15"/>
          <p:cNvGrpSpPr/>
          <p:nvPr/>
        </p:nvGrpSpPr>
        <p:grpSpPr>
          <a:xfrm>
            <a:off x="13071602" y="2616625"/>
            <a:ext cx="4885794" cy="6236822"/>
            <a:chOff x="0" y="0"/>
            <a:chExt cx="6514392" cy="8315763"/>
          </a:xfrm>
        </p:grpSpPr>
        <p:sp>
          <p:nvSpPr>
            <p:cNvPr id="16" name="Freeform 16"/>
            <p:cNvSpPr/>
            <p:nvPr/>
          </p:nvSpPr>
          <p:spPr>
            <a:xfrm>
              <a:off x="0" y="0"/>
              <a:ext cx="6514392" cy="8315763"/>
            </a:xfrm>
            <a:custGeom>
              <a:avLst/>
              <a:gdLst/>
              <a:ahLst/>
              <a:cxnLst/>
              <a:rect l="l" t="t" r="r" b="b"/>
              <a:pathLst>
                <a:path w="6514392" h="8315763">
                  <a:moveTo>
                    <a:pt x="0" y="0"/>
                  </a:moveTo>
                  <a:lnTo>
                    <a:pt x="6514392" y="0"/>
                  </a:lnTo>
                  <a:lnTo>
                    <a:pt x="6514392" y="8315763"/>
                  </a:lnTo>
                  <a:lnTo>
                    <a:pt x="0" y="8315763"/>
                  </a:lnTo>
                  <a:lnTo>
                    <a:pt x="0" y="0"/>
                  </a:lnTo>
                  <a:close/>
                </a:path>
              </a:pathLst>
            </a:custGeom>
            <a:blipFill>
              <a:blip r:embed="rId5"/>
              <a:stretch>
                <a:fillRect/>
              </a:stretch>
            </a:blipFill>
          </p:spPr>
        </p:sp>
        <p:sp>
          <p:nvSpPr>
            <p:cNvPr id="17" name="AutoShape 17"/>
            <p:cNvSpPr/>
            <p:nvPr/>
          </p:nvSpPr>
          <p:spPr>
            <a:xfrm>
              <a:off x="4029017" y="6739939"/>
              <a:ext cx="1425990" cy="0"/>
            </a:xfrm>
            <a:prstGeom prst="line">
              <a:avLst/>
            </a:prstGeom>
            <a:ln w="50800" cap="flat">
              <a:solidFill>
                <a:srgbClr val="FF3131"/>
              </a:solidFill>
              <a:prstDash val="solid"/>
              <a:headEnd type="none" w="sm" len="sm"/>
              <a:tailEnd type="none" w="sm" len="sm"/>
            </a:ln>
          </p:spPr>
        </p:sp>
      </p:grpSp>
      <p:sp>
        <p:nvSpPr>
          <p:cNvPr id="18" name="TextBox 3">
            <a:extLst>
              <a:ext uri="{FF2B5EF4-FFF2-40B4-BE49-F238E27FC236}">
                <a16:creationId xmlns:a16="http://schemas.microsoft.com/office/drawing/2014/main" id="{81BC5315-7A5B-459C-8C2C-EC4857395BD1}"/>
              </a:ext>
            </a:extLst>
          </p:cNvPr>
          <p:cNvSpPr txBox="1"/>
          <p:nvPr/>
        </p:nvSpPr>
        <p:spPr>
          <a:xfrm>
            <a:off x="1060650" y="504122"/>
            <a:ext cx="2901750" cy="619400"/>
          </a:xfrm>
          <a:prstGeom prst="rect">
            <a:avLst/>
          </a:prstGeom>
        </p:spPr>
        <p:txBody>
          <a:bodyPr wrap="square" lIns="0" tIns="0" rIns="0" bIns="0" rtlCol="0" anchor="t">
            <a:spAutoFit/>
          </a:bodyPr>
          <a:lstStyle/>
          <a:p>
            <a:pPr algn="ctr">
              <a:lnSpc>
                <a:spcPts val="504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ADMIN DASHBOARD</a:t>
            </a:r>
          </a:p>
        </p:txBody>
      </p:sp>
      <p:sp>
        <p:nvSpPr>
          <p:cNvPr id="19" name="TextBox 14">
            <a:extLst>
              <a:ext uri="{FF2B5EF4-FFF2-40B4-BE49-F238E27FC236}">
                <a16:creationId xmlns:a16="http://schemas.microsoft.com/office/drawing/2014/main" id="{F447EDC2-A1E9-433C-A72F-A01B8EB09833}"/>
              </a:ext>
            </a:extLst>
          </p:cNvPr>
          <p:cNvSpPr txBox="1"/>
          <p:nvPr/>
        </p:nvSpPr>
        <p:spPr>
          <a:xfrm>
            <a:off x="1124149" y="1207862"/>
            <a:ext cx="2774752" cy="622935"/>
          </a:xfrm>
          <a:prstGeom prst="rect">
            <a:avLst/>
          </a:prstGeom>
        </p:spPr>
        <p:txBody>
          <a:bodyPr lIns="0" tIns="0" rIns="0" bIns="0" rtlCol="0" anchor="t">
            <a:spAutoFit/>
          </a:bodyPr>
          <a:lstStyle/>
          <a:p>
            <a:pPr algn="ctr">
              <a:lnSpc>
                <a:spcPts val="5040"/>
              </a:lnSpc>
              <a:spcBef>
                <a:spcPct val="0"/>
              </a:spcBef>
            </a:pPr>
            <a:r>
              <a:rPr lang="en-US" sz="3600" dirty="0">
                <a:solidFill>
                  <a:srgbClr val="2A2E7A"/>
                </a:solidFill>
                <a:latin typeface="Saira ExtraCondensed"/>
                <a:ea typeface="Saira ExtraCondensed"/>
                <a:cs typeface="Saira ExtraCondensed"/>
                <a:sym typeface="Saira ExtraCondensed"/>
              </a:rPr>
              <a:t>ADDMOVIESFORM.CS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3809674-C57D-45C6-A4ED-140E895AD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8" name="TextBox 8"/>
          <p:cNvSpPr txBox="1"/>
          <p:nvPr/>
        </p:nvSpPr>
        <p:spPr>
          <a:xfrm>
            <a:off x="5075128" y="8690495"/>
            <a:ext cx="2544463" cy="815340"/>
          </a:xfrm>
          <a:prstGeom prst="rect">
            <a:avLst/>
          </a:prstGeom>
        </p:spPr>
        <p:txBody>
          <a:bodyPr lIns="0" tIns="0" rIns="0" bIns="0" rtlCol="0" anchor="t">
            <a:spAutoFit/>
          </a:bodyPr>
          <a:lstStyle/>
          <a:p>
            <a:pPr algn="ctr">
              <a:lnSpc>
                <a:spcPts val="3359"/>
              </a:lnSpc>
              <a:spcBef>
                <a:spcPct val="0"/>
              </a:spcBef>
            </a:pPr>
            <a:r>
              <a:rPr lang="en-US" sz="2400" b="1">
                <a:solidFill>
                  <a:srgbClr val="2E2C2B"/>
                </a:solidFill>
                <a:latin typeface="Saira ExtraCondensed Bold"/>
                <a:ea typeface="Saira ExtraCondensed Bold"/>
                <a:cs typeface="Saira ExtraCondensed Bold"/>
                <a:sym typeface="Saira ExtraCondensed Bold"/>
              </a:rPr>
              <a:t>ERRORS WHEN TRYING TO CANCEL SHOWTIME</a:t>
            </a:r>
          </a:p>
        </p:txBody>
      </p:sp>
      <p:sp>
        <p:nvSpPr>
          <p:cNvPr id="10" name="TextBox 10"/>
          <p:cNvSpPr txBox="1"/>
          <p:nvPr/>
        </p:nvSpPr>
        <p:spPr>
          <a:xfrm>
            <a:off x="13934858" y="8690495"/>
            <a:ext cx="2544463" cy="815340"/>
          </a:xfrm>
          <a:prstGeom prst="rect">
            <a:avLst/>
          </a:prstGeom>
        </p:spPr>
        <p:txBody>
          <a:bodyPr lIns="0" tIns="0" rIns="0" bIns="0" rtlCol="0" anchor="t">
            <a:spAutoFit/>
          </a:bodyPr>
          <a:lstStyle/>
          <a:p>
            <a:pPr algn="ctr">
              <a:lnSpc>
                <a:spcPts val="3359"/>
              </a:lnSpc>
              <a:spcBef>
                <a:spcPct val="0"/>
              </a:spcBef>
            </a:pPr>
            <a:r>
              <a:rPr lang="en-US" sz="2400" b="1">
                <a:solidFill>
                  <a:srgbClr val="2E2C2B"/>
                </a:solidFill>
                <a:latin typeface="Saira ExtraCondensed Bold"/>
                <a:ea typeface="Saira ExtraCondensed Bold"/>
                <a:cs typeface="Saira ExtraCondensed Bold"/>
                <a:sym typeface="Saira ExtraCondensed Bold"/>
              </a:rPr>
              <a:t>CANCEL SHOWTIME SUCCESSFULLY</a:t>
            </a:r>
          </a:p>
        </p:txBody>
      </p:sp>
      <p:sp>
        <p:nvSpPr>
          <p:cNvPr id="22" name="TextBox 3">
            <a:extLst>
              <a:ext uri="{FF2B5EF4-FFF2-40B4-BE49-F238E27FC236}">
                <a16:creationId xmlns:a16="http://schemas.microsoft.com/office/drawing/2014/main" id="{2A54CE0C-BD0D-4B5C-96C6-F51F77AB9150}"/>
              </a:ext>
            </a:extLst>
          </p:cNvPr>
          <p:cNvSpPr txBox="1"/>
          <p:nvPr/>
        </p:nvSpPr>
        <p:spPr>
          <a:xfrm>
            <a:off x="1060650" y="504122"/>
            <a:ext cx="2901750" cy="619400"/>
          </a:xfrm>
          <a:prstGeom prst="rect">
            <a:avLst/>
          </a:prstGeom>
        </p:spPr>
        <p:txBody>
          <a:bodyPr wrap="square" lIns="0" tIns="0" rIns="0" bIns="0" rtlCol="0" anchor="t">
            <a:spAutoFit/>
          </a:bodyPr>
          <a:lstStyle/>
          <a:p>
            <a:pPr algn="ctr">
              <a:lnSpc>
                <a:spcPts val="504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ADMIN DASHBOARD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TextBox 2"/>
          <p:cNvSpPr txBox="1"/>
          <p:nvPr/>
        </p:nvSpPr>
        <p:spPr>
          <a:xfrm>
            <a:off x="75519" y="145042"/>
            <a:ext cx="18212481" cy="10544233"/>
          </a:xfrm>
          <a:prstGeom prst="rect">
            <a:avLst/>
          </a:prstGeom>
        </p:spPr>
        <p:txBody>
          <a:bodyPr lIns="0" tIns="0" rIns="0" bIns="0" rtlCol="0" anchor="t">
            <a:spAutoFit/>
          </a:bodyPr>
          <a:lstStyle/>
          <a:p>
            <a:pPr algn="l">
              <a:lnSpc>
                <a:spcPts val="5040"/>
              </a:lnSpc>
            </a:pPr>
            <a:r>
              <a:rPr lang="en-US" sz="3600" b="1" dirty="0">
                <a:solidFill>
                  <a:srgbClr val="000000"/>
                </a:solidFill>
                <a:latin typeface="Saira ExtraCondensed Bold"/>
                <a:ea typeface="Saira ExtraCondensed Bold"/>
                <a:cs typeface="Saira ExtraCondensed Bold"/>
                <a:sym typeface="Saira ExtraCondensed Bold"/>
              </a:rPr>
              <a:t>RESEARCH BACKGROUND AND MOTIVATION</a:t>
            </a:r>
          </a:p>
          <a:p>
            <a:pPr algn="l">
              <a:lnSpc>
                <a:spcPts val="3359"/>
              </a:lnSpc>
            </a:pPr>
            <a:r>
              <a:rPr lang="en-US" sz="2400" dirty="0">
                <a:solidFill>
                  <a:srgbClr val="000000"/>
                </a:solidFill>
                <a:latin typeface="Saira ExtraCondensed"/>
                <a:ea typeface="Saira ExtraCondensed"/>
                <a:cs typeface="Saira ExtraCondensed"/>
                <a:sym typeface="Saira ExtraCondensed"/>
              </a:rPr>
              <a:t>   WITH THE DEVELOPMENT OF THE DIGITAL AGE, TRADITIONAL TICKET PURCHASING METHODS (SUCH AS QUEUING OR CALLING) CAN NO LONGER MEET THE NEEDS OF USERS, ESPECIALLY WHEN POPULAR MOVIES ARE RELEASED, WHICH OFTEN CAUSES INCONVENIENCE. THIS TOPIC AIMS TO DEVELOP AN EFFICIENT AND CONVENIENT MOVIE TICKETING SYSTEM TO IMPROVE USER EXPERIENCE AND INCREASE TICKET PURCHASING EFFICIENCY.</a:t>
            </a:r>
          </a:p>
          <a:p>
            <a:pPr algn="l">
              <a:lnSpc>
                <a:spcPts val="4887"/>
              </a:lnSpc>
            </a:pPr>
            <a:endParaRPr lang="en-US" sz="2400" dirty="0">
              <a:solidFill>
                <a:srgbClr val="000000"/>
              </a:solidFill>
              <a:latin typeface="Saira ExtraCondensed"/>
              <a:ea typeface="Saira ExtraCondensed"/>
              <a:cs typeface="Saira ExtraCondensed"/>
              <a:sym typeface="Saira ExtraCondensed"/>
            </a:endParaRPr>
          </a:p>
          <a:p>
            <a:pPr algn="l">
              <a:lnSpc>
                <a:spcPts val="5040"/>
              </a:lnSpc>
            </a:pPr>
            <a:r>
              <a:rPr lang="en-US" sz="3600" b="1" dirty="0">
                <a:solidFill>
                  <a:srgbClr val="000000"/>
                </a:solidFill>
                <a:latin typeface="Saira ExtraCondensed Bold"/>
                <a:ea typeface="Saira ExtraCondensed Bold"/>
                <a:cs typeface="Saira ExtraCondensed Bold"/>
                <a:sym typeface="Saira ExtraCondensed Bold"/>
              </a:rPr>
              <a:t>RESEARCH PURPOSE</a:t>
            </a:r>
          </a:p>
          <a:p>
            <a:pPr algn="l">
              <a:lnSpc>
                <a:spcPts val="3359"/>
              </a:lnSpc>
            </a:pPr>
            <a:r>
              <a:rPr lang="en-US" sz="2400" dirty="0">
                <a:solidFill>
                  <a:srgbClr val="000000"/>
                </a:solidFill>
                <a:latin typeface="Saira ExtraCondensed"/>
                <a:ea typeface="Saira ExtraCondensed"/>
                <a:cs typeface="Saira ExtraCondensed"/>
                <a:sym typeface="Saira ExtraCondensed"/>
              </a:rPr>
              <a:t>   THIS PROJECT AIMS TO DEVELOP A MOVIE TICKET MANAGEMENT SYSTEM THAT PROVIDES A USER-FRIENDLY INTERFACE, ALLOWS QUICK QUERY, SEAT SELECTION AND CONVENIENT PAYMENT. AT THE SAME TIME, THE SYSTEM WILL INTEGRATE BACK-END MANAGEMENT FUNCTIONS TO ASSIST CINEMA MANAGERS IN FLEXIBLY ADJUSTING FILM SCHEDULES AND TICKET PRICES.</a:t>
            </a:r>
          </a:p>
          <a:p>
            <a:pPr algn="l">
              <a:lnSpc>
                <a:spcPts val="3359"/>
              </a:lnSpc>
            </a:pPr>
            <a:endParaRPr lang="en-US" sz="2400" dirty="0">
              <a:solidFill>
                <a:srgbClr val="000000"/>
              </a:solidFill>
              <a:latin typeface="Saira ExtraCondensed"/>
              <a:ea typeface="Saira ExtraCondensed"/>
              <a:cs typeface="Saira ExtraCondensed"/>
              <a:sym typeface="Saira ExtraCondensed"/>
            </a:endParaRPr>
          </a:p>
          <a:p>
            <a:pPr algn="l">
              <a:lnSpc>
                <a:spcPts val="5040"/>
              </a:lnSpc>
            </a:pPr>
            <a:r>
              <a:rPr lang="en-US" sz="3600" b="1" dirty="0">
                <a:solidFill>
                  <a:srgbClr val="000000"/>
                </a:solidFill>
                <a:latin typeface="Saira ExtraCondensed Bold"/>
                <a:ea typeface="Saira ExtraCondensed Bold"/>
                <a:cs typeface="Saira ExtraCondensed Bold"/>
                <a:sym typeface="Saira ExtraCondensed Bold"/>
              </a:rPr>
              <a:t>PROBLEM STATEMENT</a:t>
            </a:r>
          </a:p>
          <a:p>
            <a:pPr marL="518160" lvl="1" indent="-259080" algn="l">
              <a:lnSpc>
                <a:spcPts val="3359"/>
              </a:lnSpc>
              <a:buFont typeface="Arial"/>
              <a:buChar char="•"/>
            </a:pPr>
            <a:r>
              <a:rPr lang="en-US" sz="2400" dirty="0">
                <a:solidFill>
                  <a:srgbClr val="000000"/>
                </a:solidFill>
                <a:latin typeface="Saira ExtraCondensed"/>
                <a:ea typeface="Saira ExtraCondensed"/>
                <a:cs typeface="Saira ExtraCondensed"/>
                <a:sym typeface="Saira ExtraCondensed"/>
              </a:rPr>
              <a:t>MOVIE THEATER ARE NOT WORKING 24/7.</a:t>
            </a:r>
          </a:p>
          <a:p>
            <a:pPr marL="518160" lvl="1" indent="-259080" algn="l">
              <a:lnSpc>
                <a:spcPts val="3359"/>
              </a:lnSpc>
              <a:buFont typeface="Arial"/>
              <a:buChar char="•"/>
            </a:pPr>
            <a:r>
              <a:rPr lang="en-US" sz="2400" dirty="0">
                <a:solidFill>
                  <a:srgbClr val="000000"/>
                </a:solidFill>
                <a:latin typeface="Saira ExtraCondensed"/>
                <a:ea typeface="Saira ExtraCondensed"/>
                <a:cs typeface="Saira ExtraCondensed"/>
                <a:sym typeface="Saira ExtraCondensed"/>
              </a:rPr>
              <a:t>HANDLING MULTIPLE GROUPS AT A SAME TIME IS DIFFICULT AND TIME-CONSUMING.</a:t>
            </a:r>
          </a:p>
          <a:p>
            <a:pPr marL="518160" lvl="1" indent="-259080" algn="l">
              <a:lnSpc>
                <a:spcPts val="3359"/>
              </a:lnSpc>
              <a:buFont typeface="Arial"/>
              <a:buChar char="•"/>
            </a:pPr>
            <a:r>
              <a:rPr lang="en-US" sz="2400" dirty="0">
                <a:solidFill>
                  <a:srgbClr val="000000"/>
                </a:solidFill>
                <a:latin typeface="Saira ExtraCondensed"/>
                <a:ea typeface="Saira ExtraCondensed"/>
                <a:cs typeface="Saira ExtraCondensed"/>
                <a:sym typeface="Saira ExtraCondensed"/>
              </a:rPr>
              <a:t>NON-CASH PAY IS MORE FAVORED NOWADAYS.</a:t>
            </a:r>
          </a:p>
          <a:p>
            <a:pPr marL="518160" lvl="1" indent="-259080" algn="l">
              <a:lnSpc>
                <a:spcPts val="3359"/>
              </a:lnSpc>
              <a:buFont typeface="Arial"/>
              <a:buChar char="•"/>
            </a:pPr>
            <a:r>
              <a:rPr lang="en-US" sz="2400" dirty="0">
                <a:solidFill>
                  <a:srgbClr val="000000"/>
                </a:solidFill>
                <a:latin typeface="Saira ExtraCondensed"/>
                <a:ea typeface="Saira ExtraCondensed"/>
                <a:cs typeface="Saira ExtraCondensed"/>
                <a:sym typeface="Saira ExtraCondensed"/>
              </a:rPr>
              <a:t>SITUATION THAT REQUIRES LESS HUMAN-TO-HUMAN INTERACTION. (COVID-19 FOR EXAMPLE).</a:t>
            </a:r>
          </a:p>
          <a:p>
            <a:pPr algn="l">
              <a:lnSpc>
                <a:spcPts val="5040"/>
              </a:lnSpc>
            </a:pPr>
            <a:endParaRPr lang="en-US" sz="2400" dirty="0">
              <a:solidFill>
                <a:srgbClr val="000000"/>
              </a:solidFill>
              <a:latin typeface="Saira ExtraCondensed"/>
              <a:ea typeface="Saira ExtraCondensed"/>
              <a:cs typeface="Saira ExtraCondensed"/>
              <a:sym typeface="Saira ExtraCondensed"/>
            </a:endParaRPr>
          </a:p>
          <a:p>
            <a:pPr algn="l">
              <a:lnSpc>
                <a:spcPts val="5040"/>
              </a:lnSpc>
            </a:pPr>
            <a:r>
              <a:rPr lang="en-US" sz="3600" b="1" dirty="0">
                <a:solidFill>
                  <a:srgbClr val="000000"/>
                </a:solidFill>
                <a:latin typeface="Saira ExtraCondensed Bold"/>
                <a:ea typeface="Saira ExtraCondensed Bold"/>
                <a:cs typeface="Saira ExtraCondensed Bold"/>
                <a:sym typeface="Saira ExtraCondensed Bold"/>
              </a:rPr>
              <a:t>CONTRIBUTION</a:t>
            </a:r>
          </a:p>
          <a:p>
            <a:pPr marL="518160" lvl="1" indent="-259080" algn="l">
              <a:lnSpc>
                <a:spcPts val="3359"/>
              </a:lnSpc>
              <a:buFont typeface="Arial"/>
              <a:buChar char="•"/>
            </a:pPr>
            <a:r>
              <a:rPr lang="en-US" sz="2400" dirty="0">
                <a:solidFill>
                  <a:srgbClr val="000000"/>
                </a:solidFill>
                <a:latin typeface="Saira ExtraCondensed"/>
                <a:ea typeface="Saira ExtraCondensed"/>
                <a:cs typeface="Saira ExtraCondensed"/>
                <a:sym typeface="Saira ExtraCondensed"/>
              </a:rPr>
              <a:t>VIEW CURRENT PREMIERE SHOWS.</a:t>
            </a:r>
          </a:p>
          <a:p>
            <a:pPr marL="518160" lvl="1" indent="-259080" algn="l">
              <a:lnSpc>
                <a:spcPts val="3359"/>
              </a:lnSpc>
              <a:buFont typeface="Arial"/>
              <a:buChar char="•"/>
            </a:pPr>
            <a:r>
              <a:rPr lang="en-US" sz="2400" dirty="0">
                <a:solidFill>
                  <a:srgbClr val="000000"/>
                </a:solidFill>
                <a:latin typeface="Saira ExtraCondensed"/>
                <a:ea typeface="Saira ExtraCondensed"/>
                <a:cs typeface="Saira ExtraCondensed"/>
                <a:sym typeface="Saira ExtraCondensed"/>
              </a:rPr>
              <a:t>VIEW YOUR RESERVED TICKET.</a:t>
            </a:r>
          </a:p>
          <a:p>
            <a:pPr marL="518160" lvl="1" indent="-259080" algn="l">
              <a:lnSpc>
                <a:spcPts val="3359"/>
              </a:lnSpc>
              <a:buFont typeface="Arial"/>
              <a:buChar char="•"/>
            </a:pPr>
            <a:r>
              <a:rPr lang="en-US" sz="2400" dirty="0">
                <a:solidFill>
                  <a:srgbClr val="000000"/>
                </a:solidFill>
                <a:latin typeface="Saira ExtraCondensed"/>
                <a:ea typeface="Saira ExtraCondensed"/>
                <a:cs typeface="Saira ExtraCondensed"/>
                <a:sym typeface="Saira ExtraCondensed"/>
              </a:rPr>
              <a:t>CHECKING AVAILABLE TICKETS BEFORE GOING DIRECTLY TO THE CINEMA.</a:t>
            </a:r>
          </a:p>
          <a:p>
            <a:pPr marL="518160" lvl="1" indent="-259080" algn="l">
              <a:lnSpc>
                <a:spcPts val="3359"/>
              </a:lnSpc>
              <a:buFont typeface="Arial"/>
              <a:buChar char="•"/>
            </a:pPr>
            <a:r>
              <a:rPr lang="en-US" sz="2400" dirty="0">
                <a:solidFill>
                  <a:srgbClr val="000000"/>
                </a:solidFill>
                <a:latin typeface="Saira ExtraCondensed"/>
                <a:ea typeface="Saira ExtraCondensed"/>
                <a:cs typeface="Saira ExtraCondensed"/>
                <a:sym typeface="Saira ExtraCondensed"/>
              </a:rPr>
              <a:t>BACK-END MANAGEMENT FOR CINEMA MANAGERS</a:t>
            </a:r>
            <a:endParaRPr lang="en-US" sz="3491" dirty="0">
              <a:solidFill>
                <a:srgbClr val="000000"/>
              </a:solidFill>
              <a:latin typeface="Saira ExtraCondensed"/>
              <a:ea typeface="Saira ExtraCondensed"/>
              <a:cs typeface="Saira ExtraCondensed"/>
              <a:sym typeface="Saira ExtraCondensed"/>
            </a:endParaRPr>
          </a:p>
          <a:p>
            <a:pPr algn="ctr">
              <a:lnSpc>
                <a:spcPts val="4887"/>
              </a:lnSpc>
              <a:spcBef>
                <a:spcPct val="0"/>
              </a:spcBef>
            </a:pPr>
            <a:endParaRPr lang="en-US" sz="3491" dirty="0">
              <a:solidFill>
                <a:srgbClr val="000000"/>
              </a:solidFill>
              <a:latin typeface="Saira ExtraCondensed"/>
              <a:ea typeface="Saira ExtraCondensed"/>
              <a:cs typeface="Saira ExtraCondensed"/>
              <a:sym typeface="Saira Extra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631346" y="1291159"/>
            <a:ext cx="7293173" cy="7557692"/>
          </a:xfrm>
          <a:custGeom>
            <a:avLst/>
            <a:gdLst/>
            <a:ahLst/>
            <a:cxnLst/>
            <a:rect l="l" t="t" r="r" b="b"/>
            <a:pathLst>
              <a:path w="7293173" h="7557692">
                <a:moveTo>
                  <a:pt x="0" y="0"/>
                </a:moveTo>
                <a:lnTo>
                  <a:pt x="7293173" y="0"/>
                </a:lnTo>
                <a:lnTo>
                  <a:pt x="7293173" y="7557692"/>
                </a:lnTo>
                <a:lnTo>
                  <a:pt x="0" y="7557692"/>
                </a:lnTo>
                <a:lnTo>
                  <a:pt x="0" y="0"/>
                </a:lnTo>
                <a:close/>
              </a:path>
            </a:pathLst>
          </a:custGeom>
          <a:blipFill>
            <a:blip r:embed="rId2"/>
            <a:stretch>
              <a:fillRect/>
            </a:stretch>
          </a:blipFill>
        </p:spPr>
      </p:sp>
      <p:sp>
        <p:nvSpPr>
          <p:cNvPr id="3" name="Freeform 3"/>
          <p:cNvSpPr/>
          <p:nvPr/>
        </p:nvSpPr>
        <p:spPr>
          <a:xfrm>
            <a:off x="8400866" y="1239315"/>
            <a:ext cx="4384260" cy="7700030"/>
          </a:xfrm>
          <a:custGeom>
            <a:avLst/>
            <a:gdLst/>
            <a:ahLst/>
            <a:cxnLst/>
            <a:rect l="l" t="t" r="r" b="b"/>
            <a:pathLst>
              <a:path w="4384260" h="7700030">
                <a:moveTo>
                  <a:pt x="0" y="0"/>
                </a:moveTo>
                <a:lnTo>
                  <a:pt x="4384261" y="0"/>
                </a:lnTo>
                <a:lnTo>
                  <a:pt x="4384261" y="7700030"/>
                </a:lnTo>
                <a:lnTo>
                  <a:pt x="0" y="7700030"/>
                </a:lnTo>
                <a:lnTo>
                  <a:pt x="0" y="0"/>
                </a:lnTo>
                <a:close/>
              </a:path>
            </a:pathLst>
          </a:custGeom>
          <a:blipFill>
            <a:blip r:embed="rId3"/>
            <a:stretch>
              <a:fillRect l="-9348" r="-9348"/>
            </a:stretch>
          </a:blipFill>
        </p:spPr>
      </p:sp>
      <p:sp>
        <p:nvSpPr>
          <p:cNvPr id="4" name="TextBox 4"/>
          <p:cNvSpPr txBox="1"/>
          <p:nvPr/>
        </p:nvSpPr>
        <p:spPr>
          <a:xfrm>
            <a:off x="9708032" y="8914403"/>
            <a:ext cx="1769929" cy="1234440"/>
          </a:xfrm>
          <a:prstGeom prst="rect">
            <a:avLst/>
          </a:prstGeom>
        </p:spPr>
        <p:txBody>
          <a:bodyPr lIns="0" tIns="0" rIns="0" bIns="0" rtlCol="0" anchor="t">
            <a:spAutoFit/>
          </a:bodyPr>
          <a:lstStyle/>
          <a:p>
            <a:pPr algn="ctr">
              <a:lnSpc>
                <a:spcPts val="3359"/>
              </a:lnSpc>
            </a:pPr>
            <a:r>
              <a:rPr lang="en-US" sz="2400" b="1">
                <a:solidFill>
                  <a:srgbClr val="FF3131"/>
                </a:solidFill>
                <a:latin typeface="Saira ExtraCondensed Bold"/>
                <a:ea typeface="Saira ExtraCondensed Bold"/>
                <a:cs typeface="Saira ExtraCondensed Bold"/>
                <a:sym typeface="Saira ExtraCondensed Bold"/>
              </a:rPr>
              <a:t>CANNOT EDIT ROLE AND STATUS OF </a:t>
            </a:r>
          </a:p>
          <a:p>
            <a:pPr algn="ctr">
              <a:lnSpc>
                <a:spcPts val="3359"/>
              </a:lnSpc>
              <a:spcBef>
                <a:spcPct val="0"/>
              </a:spcBef>
            </a:pPr>
            <a:r>
              <a:rPr lang="en-US" sz="2400" b="1">
                <a:solidFill>
                  <a:srgbClr val="FF3131"/>
                </a:solidFill>
                <a:latin typeface="Saira ExtraCondensed Bold"/>
                <a:ea typeface="Saira ExtraCondensed Bold"/>
                <a:cs typeface="Saira ExtraCondensed Bold"/>
                <a:sym typeface="Saira ExtraCondensed Bold"/>
              </a:rPr>
              <a:t>USERID 1 ADMIN </a:t>
            </a:r>
          </a:p>
        </p:txBody>
      </p:sp>
      <p:sp>
        <p:nvSpPr>
          <p:cNvPr id="5" name="Freeform 5"/>
          <p:cNvSpPr/>
          <p:nvPr/>
        </p:nvSpPr>
        <p:spPr>
          <a:xfrm>
            <a:off x="13261377" y="1239315"/>
            <a:ext cx="4878949" cy="7713188"/>
          </a:xfrm>
          <a:custGeom>
            <a:avLst/>
            <a:gdLst/>
            <a:ahLst/>
            <a:cxnLst/>
            <a:rect l="l" t="t" r="r" b="b"/>
            <a:pathLst>
              <a:path w="4878949" h="7713188">
                <a:moveTo>
                  <a:pt x="0" y="0"/>
                </a:moveTo>
                <a:lnTo>
                  <a:pt x="4878948" y="0"/>
                </a:lnTo>
                <a:lnTo>
                  <a:pt x="4878948" y="7713188"/>
                </a:lnTo>
                <a:lnTo>
                  <a:pt x="0" y="7713188"/>
                </a:lnTo>
                <a:lnTo>
                  <a:pt x="0" y="0"/>
                </a:lnTo>
                <a:close/>
              </a:path>
            </a:pathLst>
          </a:custGeom>
          <a:blipFill>
            <a:blip r:embed="rId4"/>
            <a:stretch>
              <a:fillRect l="-11775" r="-11779"/>
            </a:stretch>
          </a:blipFill>
        </p:spPr>
      </p:sp>
      <p:sp>
        <p:nvSpPr>
          <p:cNvPr id="7" name="TextBox 7"/>
          <p:cNvSpPr txBox="1"/>
          <p:nvPr/>
        </p:nvSpPr>
        <p:spPr>
          <a:xfrm>
            <a:off x="14428620" y="9075536"/>
            <a:ext cx="2544463" cy="396240"/>
          </a:xfrm>
          <a:prstGeom prst="rect">
            <a:avLst/>
          </a:prstGeom>
        </p:spPr>
        <p:txBody>
          <a:bodyPr lIns="0" tIns="0" rIns="0" bIns="0" rtlCol="0" anchor="t">
            <a:spAutoFit/>
          </a:bodyPr>
          <a:lstStyle/>
          <a:p>
            <a:pPr algn="ctr">
              <a:lnSpc>
                <a:spcPts val="3359"/>
              </a:lnSpc>
              <a:spcBef>
                <a:spcPct val="0"/>
              </a:spcBef>
            </a:pPr>
            <a:r>
              <a:rPr lang="en-US" sz="2400" b="1">
                <a:solidFill>
                  <a:srgbClr val="2E2C2B"/>
                </a:solidFill>
                <a:latin typeface="Saira ExtraCondensed Bold"/>
                <a:ea typeface="Saira ExtraCondensed Bold"/>
                <a:cs typeface="Saira ExtraCondensed Bold"/>
                <a:sym typeface="Saira ExtraCondensed Bold"/>
              </a:rPr>
              <a:t>NORMAL CASE</a:t>
            </a:r>
          </a:p>
        </p:txBody>
      </p:sp>
      <p:sp>
        <p:nvSpPr>
          <p:cNvPr id="8" name="TextBox 3">
            <a:extLst>
              <a:ext uri="{FF2B5EF4-FFF2-40B4-BE49-F238E27FC236}">
                <a16:creationId xmlns:a16="http://schemas.microsoft.com/office/drawing/2014/main" id="{94BB8FF6-131A-417B-8AD3-DEDEDEC2AAA4}"/>
              </a:ext>
            </a:extLst>
          </p:cNvPr>
          <p:cNvSpPr txBox="1"/>
          <p:nvPr/>
        </p:nvSpPr>
        <p:spPr>
          <a:xfrm>
            <a:off x="1060650" y="504122"/>
            <a:ext cx="2901750" cy="619400"/>
          </a:xfrm>
          <a:prstGeom prst="rect">
            <a:avLst/>
          </a:prstGeom>
        </p:spPr>
        <p:txBody>
          <a:bodyPr wrap="square" lIns="0" tIns="0" rIns="0" bIns="0" rtlCol="0" anchor="t">
            <a:spAutoFit/>
          </a:bodyPr>
          <a:lstStyle/>
          <a:p>
            <a:pPr algn="ctr">
              <a:lnSpc>
                <a:spcPts val="504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ADMIN DASHBOARD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5522299" y="1208543"/>
            <a:ext cx="7867269" cy="8049757"/>
          </a:xfrm>
          <a:custGeom>
            <a:avLst/>
            <a:gdLst/>
            <a:ahLst/>
            <a:cxnLst/>
            <a:rect l="l" t="t" r="r" b="b"/>
            <a:pathLst>
              <a:path w="7867269" h="8049757">
                <a:moveTo>
                  <a:pt x="0" y="0"/>
                </a:moveTo>
                <a:lnTo>
                  <a:pt x="7867268" y="0"/>
                </a:lnTo>
                <a:lnTo>
                  <a:pt x="7867268" y="8049757"/>
                </a:lnTo>
                <a:lnTo>
                  <a:pt x="0" y="8049757"/>
                </a:lnTo>
                <a:lnTo>
                  <a:pt x="0" y="0"/>
                </a:lnTo>
                <a:close/>
              </a:path>
            </a:pathLst>
          </a:custGeom>
          <a:blipFill>
            <a:blip r:embed="rId2"/>
            <a:stretch>
              <a:fillRect/>
            </a:stretch>
          </a:blipFill>
        </p:spPr>
      </p:sp>
      <p:sp>
        <p:nvSpPr>
          <p:cNvPr id="4" name="TextBox 3">
            <a:extLst>
              <a:ext uri="{FF2B5EF4-FFF2-40B4-BE49-F238E27FC236}">
                <a16:creationId xmlns:a16="http://schemas.microsoft.com/office/drawing/2014/main" id="{6F91F330-F20B-4941-A88D-5017D19B0C9A}"/>
              </a:ext>
            </a:extLst>
          </p:cNvPr>
          <p:cNvSpPr txBox="1"/>
          <p:nvPr/>
        </p:nvSpPr>
        <p:spPr>
          <a:xfrm>
            <a:off x="1060650" y="504122"/>
            <a:ext cx="2901750" cy="619400"/>
          </a:xfrm>
          <a:prstGeom prst="rect">
            <a:avLst/>
          </a:prstGeom>
        </p:spPr>
        <p:txBody>
          <a:bodyPr wrap="square" lIns="0" tIns="0" rIns="0" bIns="0" rtlCol="0" anchor="t">
            <a:spAutoFit/>
          </a:bodyPr>
          <a:lstStyle/>
          <a:p>
            <a:pPr algn="ctr">
              <a:lnSpc>
                <a:spcPts val="504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ADMIN DASHBOARD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3" name="TextBox 3"/>
          <p:cNvSpPr txBox="1"/>
          <p:nvPr/>
        </p:nvSpPr>
        <p:spPr>
          <a:xfrm>
            <a:off x="762000" y="800100"/>
            <a:ext cx="15697200" cy="8546442"/>
          </a:xfrm>
          <a:prstGeom prst="rect">
            <a:avLst/>
          </a:prstGeom>
        </p:spPr>
        <p:txBody>
          <a:bodyPr wrap="square" lIns="0" tIns="0" rIns="0" bIns="0" rtlCol="0" anchor="t">
            <a:spAutoFit/>
          </a:bodyPr>
          <a:lstStyle/>
          <a:p>
            <a:pPr algn="just">
              <a:lnSpc>
                <a:spcPct val="15000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CONCLUSION </a:t>
            </a:r>
            <a:endParaRPr lang="en-US" sz="3600" dirty="0">
              <a:solidFill>
                <a:srgbClr val="000000"/>
              </a:solidFill>
              <a:latin typeface="Saira ExtraCondensed"/>
              <a:ea typeface="Saira ExtraCondensed"/>
              <a:cs typeface="Saira ExtraCondensed"/>
              <a:sym typeface="Saira ExtraCondensed"/>
            </a:endParaRPr>
          </a:p>
          <a:p>
            <a:pPr algn="l">
              <a:lnSpc>
                <a:spcPct val="150000"/>
              </a:lnSpc>
              <a:spcBef>
                <a:spcPct val="0"/>
              </a:spcBef>
            </a:pPr>
            <a:r>
              <a:rPr lang="en-US" sz="2402" dirty="0">
                <a:solidFill>
                  <a:srgbClr val="000000"/>
                </a:solidFill>
                <a:latin typeface="Saira ExtraCondensed"/>
                <a:ea typeface="Saira ExtraCondensed"/>
                <a:cs typeface="Saira ExtraCondensed"/>
                <a:sym typeface="Saira ExtraCondensed"/>
              </a:rPr>
              <a:t>THE MOVIE TICKETING SYSTEM IS DESIGNED TO IMPROVE THE USER EXPERIENCE, FROM SEARCHING FOR MOVIE INFORMATION TO PURCHASING TICKETS AND CHOOSING SEATS. THE SOFTWARE HAS ACHIEVED ITS MAIN GOALS, INCLUDING A USER-FRIENDLY INTERFACE, A QUICK TICKET BOOKING PROCESS, AND EFFICIENT MANAGEMENT CAPABILITIES FOR THEATERS.</a:t>
            </a:r>
          </a:p>
          <a:p>
            <a:pPr algn="l">
              <a:lnSpc>
                <a:spcPct val="150000"/>
              </a:lnSpc>
              <a:spcBef>
                <a:spcPct val="0"/>
              </a:spcBef>
            </a:pPr>
            <a:endParaRPr lang="en-US" sz="2402" dirty="0">
              <a:solidFill>
                <a:srgbClr val="000000"/>
              </a:solidFill>
              <a:latin typeface="Saira ExtraCondensed"/>
              <a:ea typeface="Saira ExtraCondensed"/>
              <a:cs typeface="Saira ExtraCondensed"/>
              <a:sym typeface="Saira ExtraCondensed"/>
            </a:endParaRPr>
          </a:p>
          <a:p>
            <a:pPr>
              <a:lnSpc>
                <a:spcPct val="15000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PROJECT LIMITATIONS</a:t>
            </a:r>
          </a:p>
          <a:p>
            <a:pPr algn="l">
              <a:lnSpc>
                <a:spcPct val="150000"/>
              </a:lnSpc>
              <a:spcBef>
                <a:spcPct val="0"/>
              </a:spcBef>
            </a:pPr>
            <a:r>
              <a:rPr lang="en-US" altLang="zh-TW" sz="2402" dirty="0">
                <a:solidFill>
                  <a:srgbClr val="000000"/>
                </a:solidFill>
                <a:latin typeface="Saira ExtraCondensed"/>
                <a:ea typeface="Saira ExtraCondensed"/>
                <a:cs typeface="Saira ExtraCondensed"/>
                <a:sym typeface="Saira ExtraCondensed"/>
              </a:rPr>
              <a:t>THE CURRENT SYSTEM DOES NOT SUPPORT MULTIPLE LANGUAGES ​​OR INTEGRATE WITH INTERNATIONAL PLATFORMS.</a:t>
            </a:r>
          </a:p>
          <a:p>
            <a:pPr algn="l">
              <a:lnSpc>
                <a:spcPct val="150000"/>
              </a:lnSpc>
              <a:spcBef>
                <a:spcPct val="0"/>
              </a:spcBef>
            </a:pPr>
            <a:r>
              <a:rPr lang="en-US" altLang="zh-TW" sz="2402" dirty="0">
                <a:solidFill>
                  <a:srgbClr val="000000"/>
                </a:solidFill>
                <a:latin typeface="Saira ExtraCondensed"/>
                <a:ea typeface="Saira ExtraCondensed"/>
                <a:cs typeface="Saira ExtraCondensed"/>
                <a:sym typeface="Saira ExtraCondensed"/>
              </a:rPr>
              <a:t>THERE IS NO TICKET PRINTING FUNCTION YET.</a:t>
            </a:r>
          </a:p>
          <a:p>
            <a:pPr algn="l">
              <a:lnSpc>
                <a:spcPct val="150000"/>
              </a:lnSpc>
              <a:spcBef>
                <a:spcPct val="0"/>
              </a:spcBef>
            </a:pPr>
            <a:endParaRPr lang="en-US" altLang="zh-TW" sz="2402" dirty="0">
              <a:solidFill>
                <a:srgbClr val="000000"/>
              </a:solidFill>
              <a:latin typeface="Saira ExtraCondensed"/>
              <a:ea typeface="Saira ExtraCondensed"/>
              <a:cs typeface="Saira ExtraCondensed"/>
              <a:sym typeface="Saira ExtraCondensed"/>
            </a:endParaRPr>
          </a:p>
          <a:p>
            <a:pPr>
              <a:lnSpc>
                <a:spcPct val="150000"/>
              </a:lnSpc>
              <a:spcBef>
                <a:spcPct val="0"/>
              </a:spcBef>
            </a:pPr>
            <a:r>
              <a:rPr lang="en-US" altLang="zh-TW" sz="3600" b="1" dirty="0">
                <a:solidFill>
                  <a:srgbClr val="000000"/>
                </a:solidFill>
                <a:latin typeface="Saira ExtraCondensed Bold"/>
                <a:ea typeface="Saira ExtraCondensed Bold"/>
                <a:cs typeface="Saira ExtraCondensed Bold"/>
                <a:sym typeface="Saira ExtraCondensed Bold"/>
              </a:rPr>
              <a:t>FUTURE IMPROVEMENTS</a:t>
            </a:r>
          </a:p>
          <a:p>
            <a:pPr algn="l">
              <a:lnSpc>
                <a:spcPct val="150000"/>
              </a:lnSpc>
              <a:spcBef>
                <a:spcPct val="0"/>
              </a:spcBef>
            </a:pPr>
            <a:r>
              <a:rPr lang="en-US" altLang="zh-TW" sz="2402" dirty="0">
                <a:solidFill>
                  <a:srgbClr val="000000"/>
                </a:solidFill>
                <a:latin typeface="Saira ExtraCondensed"/>
                <a:ea typeface="Saira ExtraCondensed"/>
                <a:cs typeface="Saira ExtraCondensed"/>
                <a:sym typeface="Saira ExtraCondensed"/>
              </a:rPr>
              <a:t>CROSS-PLATFORM SUPPORT: IMPROVE THE EXPERIENCE ON MOBILE DEVICES AND WEB APPLICATIONS.</a:t>
            </a:r>
          </a:p>
          <a:p>
            <a:pPr algn="l">
              <a:lnSpc>
                <a:spcPct val="150000"/>
              </a:lnSpc>
              <a:spcBef>
                <a:spcPct val="0"/>
              </a:spcBef>
            </a:pPr>
            <a:r>
              <a:rPr lang="en-US" altLang="zh-TW" sz="2402" dirty="0">
                <a:solidFill>
                  <a:srgbClr val="000000"/>
                </a:solidFill>
                <a:latin typeface="Saira ExtraCondensed"/>
                <a:ea typeface="Saira ExtraCondensed"/>
                <a:cs typeface="Saira ExtraCondensed"/>
                <a:sym typeface="Saira ExtraCondensed"/>
              </a:rPr>
              <a:t>DATA ANALYSIS: ADD DETAILED REPORTING FUNCTIONS TO HELP THEATERS BETTER UNDERSTAND CUSTOMER BEHAVIOR.</a:t>
            </a:r>
          </a:p>
          <a:p>
            <a:pPr algn="l">
              <a:lnSpc>
                <a:spcPct val="150000"/>
              </a:lnSpc>
              <a:spcBef>
                <a:spcPct val="0"/>
              </a:spcBef>
            </a:pPr>
            <a:endParaRPr lang="en-US" sz="2402" dirty="0">
              <a:solidFill>
                <a:srgbClr val="000000"/>
              </a:solidFill>
              <a:latin typeface="Saira ExtraCondensed"/>
              <a:ea typeface="Saira ExtraCondensed"/>
              <a:cs typeface="Saira ExtraCondensed"/>
              <a:sym typeface="Saira ExtraCondensed"/>
            </a:endParaRPr>
          </a:p>
          <a:p>
            <a:pPr algn="l">
              <a:lnSpc>
                <a:spcPct val="150000"/>
              </a:lnSpc>
              <a:spcBef>
                <a:spcPct val="0"/>
              </a:spcBef>
            </a:pPr>
            <a:endParaRPr lang="en-US" sz="2402" dirty="0">
              <a:solidFill>
                <a:srgbClr val="000000"/>
              </a:solidFill>
              <a:latin typeface="Saira ExtraCondensed"/>
              <a:ea typeface="Saira ExtraCondensed"/>
              <a:cs typeface="Saira ExtraCondensed"/>
              <a:sym typeface="Saira Extra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80701" y="1442021"/>
            <a:ext cx="4526596" cy="2715958"/>
          </a:xfrm>
          <a:prstGeom prst="rect">
            <a:avLst/>
          </a:prstGeom>
        </p:spPr>
      </p:pic>
      <p:sp>
        <p:nvSpPr>
          <p:cNvPr id="3" name="TextBox 3"/>
          <p:cNvSpPr txBox="1"/>
          <p:nvPr/>
        </p:nvSpPr>
        <p:spPr>
          <a:xfrm>
            <a:off x="5140442" y="4844055"/>
            <a:ext cx="8007115" cy="2569934"/>
          </a:xfrm>
          <a:prstGeom prst="rect">
            <a:avLst/>
          </a:prstGeom>
        </p:spPr>
        <p:txBody>
          <a:bodyPr wrap="square" lIns="0" tIns="0" rIns="0" bIns="0" rtlCol="0" anchor="t">
            <a:spAutoFit/>
          </a:bodyPr>
          <a:lstStyle/>
          <a:p>
            <a:pPr algn="ctr">
              <a:lnSpc>
                <a:spcPts val="10219"/>
              </a:lnSpc>
              <a:spcBef>
                <a:spcPct val="0"/>
              </a:spcBef>
            </a:pPr>
            <a:r>
              <a:rPr lang="en-US" sz="7299" b="1" dirty="0" err="1">
                <a:solidFill>
                  <a:srgbClr val="000000"/>
                </a:solidFill>
                <a:latin typeface="Saira ExtraCondensed Bold"/>
                <a:ea typeface="Saira ExtraCondensed Bold"/>
                <a:cs typeface="Saira ExtraCondensed Bold"/>
                <a:sym typeface="Saira ExtraCondensed Bold"/>
              </a:rPr>
              <a:t>謝謝大家的聆聽Thank</a:t>
            </a:r>
            <a:r>
              <a:rPr lang="en-US" sz="7299" b="1" dirty="0">
                <a:solidFill>
                  <a:srgbClr val="000000"/>
                </a:solidFill>
                <a:latin typeface="Saira ExtraCondensed Bold"/>
                <a:ea typeface="Saira ExtraCondensed Bold"/>
                <a:cs typeface="Saira ExtraCondensed Bold"/>
                <a:sym typeface="Saira ExtraCondensed Bold"/>
              </a:rPr>
              <a:t> you for listening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3752517" y="833812"/>
            <a:ext cx="11009620" cy="9097501"/>
          </a:xfrm>
          <a:custGeom>
            <a:avLst/>
            <a:gdLst/>
            <a:ahLst/>
            <a:cxnLst/>
            <a:rect l="l" t="t" r="r" b="b"/>
            <a:pathLst>
              <a:path w="11009620" h="9097501">
                <a:moveTo>
                  <a:pt x="0" y="0"/>
                </a:moveTo>
                <a:lnTo>
                  <a:pt x="11009620" y="0"/>
                </a:lnTo>
                <a:lnTo>
                  <a:pt x="11009620" y="9097502"/>
                </a:lnTo>
                <a:lnTo>
                  <a:pt x="0" y="9097502"/>
                </a:lnTo>
                <a:lnTo>
                  <a:pt x="0" y="0"/>
                </a:lnTo>
                <a:close/>
              </a:path>
            </a:pathLst>
          </a:custGeom>
          <a:blipFill>
            <a:blip r:embed="rId2"/>
            <a:stretch>
              <a:fillRect/>
            </a:stretch>
          </a:blipFill>
        </p:spPr>
      </p:sp>
      <p:sp>
        <p:nvSpPr>
          <p:cNvPr id="3" name="TextBox 3"/>
          <p:cNvSpPr txBox="1"/>
          <p:nvPr/>
        </p:nvSpPr>
        <p:spPr>
          <a:xfrm>
            <a:off x="1112336" y="767137"/>
            <a:ext cx="2240463" cy="592470"/>
          </a:xfrm>
          <a:prstGeom prst="rect">
            <a:avLst/>
          </a:prstGeom>
        </p:spPr>
        <p:txBody>
          <a:bodyPr wrap="square" lIns="0" tIns="0" rIns="0" bIns="0" rtlCol="0" anchor="t">
            <a:spAutoFit/>
          </a:bodyPr>
          <a:lstStyle/>
          <a:p>
            <a:pPr>
              <a:lnSpc>
                <a:spcPts val="4759"/>
              </a:lnSpc>
            </a:pPr>
            <a:r>
              <a:rPr lang="en-US" sz="3399" b="1" dirty="0">
                <a:solidFill>
                  <a:srgbClr val="000000"/>
                </a:solidFill>
                <a:latin typeface="Saira ExtraCondensed Bold"/>
                <a:ea typeface="Saira ExtraCondensed Bold"/>
                <a:cs typeface="Saira ExtraCondensed Bold"/>
                <a:sym typeface="Saira ExtraCondensed Bold"/>
              </a:rPr>
              <a:t>SYSTEM DESIGN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BB1B78D3-EBF2-4B0D-BF76-2E96B125D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42" name="TextBox 42"/>
          <p:cNvSpPr txBox="1"/>
          <p:nvPr/>
        </p:nvSpPr>
        <p:spPr>
          <a:xfrm>
            <a:off x="10109444" y="1738193"/>
            <a:ext cx="5433120" cy="396240"/>
          </a:xfrm>
          <a:prstGeom prst="rect">
            <a:avLst/>
          </a:prstGeom>
        </p:spPr>
        <p:txBody>
          <a:bodyPr lIns="0" tIns="0" rIns="0" bIns="0" rtlCol="0" anchor="t">
            <a:spAutoFit/>
          </a:bodyPr>
          <a:lstStyle/>
          <a:p>
            <a:pPr algn="l">
              <a:lnSpc>
                <a:spcPts val="3359"/>
              </a:lnSpc>
              <a:spcBef>
                <a:spcPct val="0"/>
              </a:spcBef>
            </a:pPr>
            <a:r>
              <a:rPr lang="en-US" sz="2400" b="1" dirty="0">
                <a:solidFill>
                  <a:srgbClr val="000000"/>
                </a:solidFill>
                <a:latin typeface="Saira ExtraCondensed Bold"/>
                <a:ea typeface="Saira ExtraCondensed Bold"/>
                <a:cs typeface="Saira ExtraCondensed Bold"/>
                <a:sym typeface="Saira ExtraCondensed Bold"/>
              </a:rPr>
              <a:t>Entry point for the application, open </a:t>
            </a:r>
            <a:r>
              <a:rPr lang="en-US" sz="2400" b="1" dirty="0" err="1">
                <a:solidFill>
                  <a:srgbClr val="000000"/>
                </a:solidFill>
                <a:latin typeface="Saira ExtraCondensed Bold"/>
                <a:ea typeface="Saira ExtraCondensed Bold"/>
                <a:cs typeface="Saira ExtraCondensed Bold"/>
                <a:sym typeface="Saira ExtraCondensed Bold"/>
              </a:rPr>
              <a:t>LoginForm.cs</a:t>
            </a:r>
            <a:r>
              <a:rPr lang="en-US" sz="2400" b="1" dirty="0">
                <a:solidFill>
                  <a:srgbClr val="000000"/>
                </a:solidFill>
                <a:latin typeface="Saira ExtraCondensed Bold"/>
                <a:ea typeface="Saira ExtraCondensed Bold"/>
                <a:cs typeface="Saira ExtraCondensed Bold"/>
                <a:sym typeface="Saira ExtraCondensed Bold"/>
              </a:rPr>
              <a:t> initially</a:t>
            </a:r>
          </a:p>
        </p:txBody>
      </p:sp>
      <p:sp>
        <p:nvSpPr>
          <p:cNvPr id="43" name="TextBox 43"/>
          <p:cNvSpPr txBox="1"/>
          <p:nvPr/>
        </p:nvSpPr>
        <p:spPr>
          <a:xfrm>
            <a:off x="10109444" y="2664577"/>
            <a:ext cx="2646313" cy="396240"/>
          </a:xfrm>
          <a:prstGeom prst="rect">
            <a:avLst/>
          </a:prstGeom>
        </p:spPr>
        <p:txBody>
          <a:bodyPr lIns="0" tIns="0" rIns="0" bIns="0" rtlCol="0" anchor="t">
            <a:spAutoFit/>
          </a:bodyPr>
          <a:lstStyle/>
          <a:p>
            <a:pPr algn="l">
              <a:lnSpc>
                <a:spcPts val="3359"/>
              </a:lnSpc>
              <a:spcBef>
                <a:spcPct val="0"/>
              </a:spcBef>
            </a:pPr>
            <a:r>
              <a:rPr lang="en-US" sz="2400" b="1" dirty="0">
                <a:solidFill>
                  <a:srgbClr val="000000"/>
                </a:solidFill>
                <a:latin typeface="Saira ExtraCondensed Bold"/>
                <a:ea typeface="Saira ExtraCondensed Bold"/>
                <a:cs typeface="Saira ExtraCondensed Bold"/>
                <a:sym typeface="Saira ExtraCondensed Bold"/>
              </a:rPr>
              <a:t>Allows new users to register</a:t>
            </a:r>
          </a:p>
        </p:txBody>
      </p:sp>
      <p:sp>
        <p:nvSpPr>
          <p:cNvPr id="44" name="TextBox 44"/>
          <p:cNvSpPr txBox="1"/>
          <p:nvPr/>
        </p:nvSpPr>
        <p:spPr>
          <a:xfrm>
            <a:off x="10109444" y="3396241"/>
            <a:ext cx="5863924"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Authenticates users and admins, if user ⟶  open userdashboard.cs, if admin ⟶ open AdminDashboard.cs</a:t>
            </a:r>
          </a:p>
        </p:txBody>
      </p:sp>
      <p:sp>
        <p:nvSpPr>
          <p:cNvPr id="45" name="TextBox 45"/>
          <p:cNvSpPr txBox="1"/>
          <p:nvPr/>
        </p:nvSpPr>
        <p:spPr>
          <a:xfrm>
            <a:off x="13462743" y="4798478"/>
            <a:ext cx="4825257"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Presents available movies, upcomming showtimes,  booking options, and reserved tickets.</a:t>
            </a:r>
          </a:p>
        </p:txBody>
      </p:sp>
      <p:sp>
        <p:nvSpPr>
          <p:cNvPr id="46" name="TextBox 46"/>
          <p:cNvSpPr txBox="1"/>
          <p:nvPr/>
        </p:nvSpPr>
        <p:spPr>
          <a:xfrm>
            <a:off x="13449600" y="5997675"/>
            <a:ext cx="4825257"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Displays additional information about a selected movie: description,  duration, poster, etc.</a:t>
            </a:r>
          </a:p>
        </p:txBody>
      </p:sp>
      <p:sp>
        <p:nvSpPr>
          <p:cNvPr id="47" name="TextBox 47"/>
          <p:cNvSpPr txBox="1"/>
          <p:nvPr/>
        </p:nvSpPr>
        <p:spPr>
          <a:xfrm>
            <a:off x="13462743" y="7207824"/>
            <a:ext cx="4501667"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Allows users to pick a showtime of selected movie by choosing date and time.</a:t>
            </a:r>
          </a:p>
        </p:txBody>
      </p:sp>
      <p:sp>
        <p:nvSpPr>
          <p:cNvPr id="48" name="TextBox 48"/>
          <p:cNvSpPr txBox="1"/>
          <p:nvPr/>
        </p:nvSpPr>
        <p:spPr>
          <a:xfrm>
            <a:off x="13462743" y="8277067"/>
            <a:ext cx="4825257"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Display available seats, total price based on number of selected tickets, and other infomation.</a:t>
            </a:r>
          </a:p>
        </p:txBody>
      </p:sp>
      <p:sp>
        <p:nvSpPr>
          <p:cNvPr id="49" name="TextBox 49"/>
          <p:cNvSpPr txBox="1"/>
          <p:nvPr/>
        </p:nvSpPr>
        <p:spPr>
          <a:xfrm>
            <a:off x="13462743" y="9311060"/>
            <a:ext cx="4501667"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Display a reload progress bar for 200ms and return to the userdashboard menu.</a:t>
            </a:r>
          </a:p>
        </p:txBody>
      </p:sp>
      <p:sp>
        <p:nvSpPr>
          <p:cNvPr id="50" name="TextBox 50"/>
          <p:cNvSpPr txBox="1"/>
          <p:nvPr/>
        </p:nvSpPr>
        <p:spPr>
          <a:xfrm>
            <a:off x="3405135" y="4907298"/>
            <a:ext cx="5966468"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Central control panel for admins, which allows managing movies, showtimes, user accounts, and total reserved tickets.</a:t>
            </a:r>
          </a:p>
        </p:txBody>
      </p:sp>
      <p:sp>
        <p:nvSpPr>
          <p:cNvPr id="51" name="TextBox 51"/>
          <p:cNvSpPr txBox="1"/>
          <p:nvPr/>
        </p:nvSpPr>
        <p:spPr>
          <a:xfrm>
            <a:off x="3404243" y="6088805"/>
            <a:ext cx="4501667"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Interface to add new movies into the system</a:t>
            </a:r>
          </a:p>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Input movie details, select poster images.</a:t>
            </a:r>
          </a:p>
        </p:txBody>
      </p:sp>
      <p:sp>
        <p:nvSpPr>
          <p:cNvPr id="52" name="TextBox 52"/>
          <p:cNvSpPr txBox="1"/>
          <p:nvPr/>
        </p:nvSpPr>
        <p:spPr>
          <a:xfrm>
            <a:off x="3404243" y="7090019"/>
            <a:ext cx="4501667"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Interface to schedule showtimes</a:t>
            </a:r>
          </a:p>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Select movie, premiere date, specific theater.</a:t>
            </a:r>
          </a:p>
        </p:txBody>
      </p:sp>
      <p:sp>
        <p:nvSpPr>
          <p:cNvPr id="53" name="TextBox 53"/>
          <p:cNvSpPr txBox="1"/>
          <p:nvPr/>
        </p:nvSpPr>
        <p:spPr>
          <a:xfrm>
            <a:off x="3404243" y="8381284"/>
            <a:ext cx="4501667"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Allow editing existing movie, updating movie details.</a:t>
            </a:r>
          </a:p>
        </p:txBody>
      </p:sp>
      <p:sp>
        <p:nvSpPr>
          <p:cNvPr id="54" name="TextBox 54"/>
          <p:cNvSpPr txBox="1"/>
          <p:nvPr/>
        </p:nvSpPr>
        <p:spPr>
          <a:xfrm>
            <a:off x="3404243" y="9381559"/>
            <a:ext cx="4501667" cy="8153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Allow admin to view and modify existing user information.</a:t>
            </a:r>
          </a:p>
        </p:txBody>
      </p:sp>
      <p:sp>
        <p:nvSpPr>
          <p:cNvPr id="72" name="TextBox 3">
            <a:extLst>
              <a:ext uri="{FF2B5EF4-FFF2-40B4-BE49-F238E27FC236}">
                <a16:creationId xmlns:a16="http://schemas.microsoft.com/office/drawing/2014/main" id="{ADDC1C70-5F11-4C88-B639-C7BABFEA1ACE}"/>
              </a:ext>
            </a:extLst>
          </p:cNvPr>
          <p:cNvSpPr txBox="1"/>
          <p:nvPr/>
        </p:nvSpPr>
        <p:spPr>
          <a:xfrm>
            <a:off x="1112336" y="767137"/>
            <a:ext cx="4831264" cy="611706"/>
          </a:xfrm>
          <a:prstGeom prst="rect">
            <a:avLst/>
          </a:prstGeom>
        </p:spPr>
        <p:txBody>
          <a:bodyPr wrap="square" lIns="0" tIns="0" rIns="0" bIns="0" rtlCol="0" anchor="t">
            <a:spAutoFit/>
          </a:bodyPr>
          <a:lstStyle/>
          <a:p>
            <a:pPr>
              <a:lnSpc>
                <a:spcPts val="5040"/>
              </a:lnSpc>
              <a:spcBef>
                <a:spcPct val="0"/>
              </a:spcBef>
            </a:pPr>
            <a:r>
              <a:rPr lang="en-US" altLang="zh-TW" sz="3400" b="1" dirty="0">
                <a:solidFill>
                  <a:srgbClr val="000000"/>
                </a:solidFill>
                <a:latin typeface="Saira ExtraCondensed Bold"/>
                <a:ea typeface="Saira ExtraCondensed Bold"/>
                <a:cs typeface="Saira ExtraCondensed Bold"/>
                <a:sym typeface="Saira ExtraCondensed Bold"/>
              </a:rPr>
              <a:t>FUNCTIONAL MODULE DESCRIPTION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3351123" y="436788"/>
            <a:ext cx="11585754" cy="9413425"/>
          </a:xfrm>
          <a:custGeom>
            <a:avLst/>
            <a:gdLst/>
            <a:ahLst/>
            <a:cxnLst/>
            <a:rect l="l" t="t" r="r" b="b"/>
            <a:pathLst>
              <a:path w="11585754" h="9413425">
                <a:moveTo>
                  <a:pt x="0" y="0"/>
                </a:moveTo>
                <a:lnTo>
                  <a:pt x="11585754" y="0"/>
                </a:lnTo>
                <a:lnTo>
                  <a:pt x="11585754" y="9413424"/>
                </a:lnTo>
                <a:lnTo>
                  <a:pt x="0" y="9413424"/>
                </a:lnTo>
                <a:lnTo>
                  <a:pt x="0" y="0"/>
                </a:lnTo>
                <a:close/>
              </a:path>
            </a:pathLst>
          </a:custGeom>
          <a:blipFill>
            <a:blip r:embed="rId2"/>
            <a:stretch>
              <a:fillRect/>
            </a:stretch>
          </a:blipFill>
          <a:ln cap="sq">
            <a:noFill/>
            <a:prstDash val="solid"/>
            <a:miter/>
          </a:ln>
        </p:spPr>
      </p:sp>
      <p:grpSp>
        <p:nvGrpSpPr>
          <p:cNvPr id="3" name="Group 3"/>
          <p:cNvGrpSpPr/>
          <p:nvPr/>
        </p:nvGrpSpPr>
        <p:grpSpPr>
          <a:xfrm>
            <a:off x="11282317" y="1400917"/>
            <a:ext cx="5772042" cy="2922817"/>
            <a:chOff x="0" y="0"/>
            <a:chExt cx="7696056" cy="3897090"/>
          </a:xfrm>
        </p:grpSpPr>
        <p:sp>
          <p:nvSpPr>
            <p:cNvPr id="4" name="TextBox 4"/>
            <p:cNvSpPr txBox="1"/>
            <p:nvPr/>
          </p:nvSpPr>
          <p:spPr>
            <a:xfrm>
              <a:off x="5422674" y="1256508"/>
              <a:ext cx="2273382" cy="1633220"/>
            </a:xfrm>
            <a:prstGeom prst="rect">
              <a:avLst/>
            </a:prstGeom>
          </p:spPr>
          <p:txBody>
            <a:bodyPr lIns="0" tIns="0" rIns="0" bIns="0" rtlCol="0" anchor="t">
              <a:spAutoFit/>
            </a:bodyPr>
            <a:lstStyle/>
            <a:p>
              <a:pPr algn="ctr">
                <a:lnSpc>
                  <a:spcPts val="3359"/>
                </a:lnSpc>
                <a:spcBef>
                  <a:spcPct val="0"/>
                </a:spcBef>
              </a:pPr>
              <a:r>
                <a:rPr lang="en-US" sz="2400" b="1">
                  <a:solidFill>
                    <a:srgbClr val="FF3131"/>
                  </a:solidFill>
                  <a:latin typeface="Saira ExtraCondensed Bold"/>
                  <a:ea typeface="Saira ExtraCondensed Bold"/>
                  <a:cs typeface="Saira ExtraCondensed Bold"/>
                  <a:sym typeface="Saira ExtraCondensed Bold"/>
                </a:rPr>
                <a:t>CURRENTLY NOT IN USE</a:t>
              </a:r>
            </a:p>
            <a:p>
              <a:pPr algn="ctr">
                <a:lnSpc>
                  <a:spcPts val="3359"/>
                </a:lnSpc>
                <a:spcBef>
                  <a:spcPct val="0"/>
                </a:spcBef>
              </a:pPr>
              <a:endParaRPr lang="en-US" sz="2400" b="1">
                <a:solidFill>
                  <a:srgbClr val="FF3131"/>
                </a:solidFill>
                <a:latin typeface="Saira ExtraCondensed Bold"/>
                <a:ea typeface="Saira ExtraCondensed Bold"/>
                <a:cs typeface="Saira ExtraCondensed Bold"/>
                <a:sym typeface="Saira ExtraCondensed Bold"/>
              </a:endParaRPr>
            </a:p>
          </p:txBody>
        </p:sp>
        <p:grpSp>
          <p:nvGrpSpPr>
            <p:cNvPr id="5" name="Group 5"/>
            <p:cNvGrpSpPr/>
            <p:nvPr/>
          </p:nvGrpSpPr>
          <p:grpSpPr>
            <a:xfrm>
              <a:off x="0" y="0"/>
              <a:ext cx="4114800" cy="3897090"/>
              <a:chOff x="0" y="0"/>
              <a:chExt cx="812800" cy="769796"/>
            </a:xfrm>
          </p:grpSpPr>
          <p:sp>
            <p:nvSpPr>
              <p:cNvPr id="6" name="Freeform 6"/>
              <p:cNvSpPr/>
              <p:nvPr/>
            </p:nvSpPr>
            <p:spPr>
              <a:xfrm>
                <a:off x="0" y="0"/>
                <a:ext cx="812800" cy="769796"/>
              </a:xfrm>
              <a:custGeom>
                <a:avLst/>
                <a:gdLst/>
                <a:ahLst/>
                <a:cxnLst/>
                <a:rect l="l" t="t" r="r" b="b"/>
                <a:pathLst>
                  <a:path w="812800" h="769796">
                    <a:moveTo>
                      <a:pt x="85294" y="0"/>
                    </a:moveTo>
                    <a:lnTo>
                      <a:pt x="727506" y="0"/>
                    </a:lnTo>
                    <a:cubicBezTo>
                      <a:pt x="750128" y="0"/>
                      <a:pt x="771822" y="8986"/>
                      <a:pt x="787818" y="24982"/>
                    </a:cubicBezTo>
                    <a:cubicBezTo>
                      <a:pt x="803814" y="40978"/>
                      <a:pt x="812800" y="62673"/>
                      <a:pt x="812800" y="85294"/>
                    </a:cubicBezTo>
                    <a:lnTo>
                      <a:pt x="812800" y="684502"/>
                    </a:lnTo>
                    <a:cubicBezTo>
                      <a:pt x="812800" y="707123"/>
                      <a:pt x="803814" y="728818"/>
                      <a:pt x="787818" y="744814"/>
                    </a:cubicBezTo>
                    <a:cubicBezTo>
                      <a:pt x="771822" y="760809"/>
                      <a:pt x="750128" y="769796"/>
                      <a:pt x="727506" y="769796"/>
                    </a:cubicBezTo>
                    <a:lnTo>
                      <a:pt x="85294" y="769796"/>
                    </a:lnTo>
                    <a:cubicBezTo>
                      <a:pt x="62673" y="769796"/>
                      <a:pt x="40978" y="760809"/>
                      <a:pt x="24982" y="744814"/>
                    </a:cubicBezTo>
                    <a:cubicBezTo>
                      <a:pt x="8986" y="728818"/>
                      <a:pt x="0" y="707123"/>
                      <a:pt x="0" y="684502"/>
                    </a:cubicBezTo>
                    <a:lnTo>
                      <a:pt x="0" y="85294"/>
                    </a:lnTo>
                    <a:cubicBezTo>
                      <a:pt x="0" y="62673"/>
                      <a:pt x="8986" y="40978"/>
                      <a:pt x="24982" y="24982"/>
                    </a:cubicBezTo>
                    <a:cubicBezTo>
                      <a:pt x="40978" y="8986"/>
                      <a:pt x="62673" y="0"/>
                      <a:pt x="85294" y="0"/>
                    </a:cubicBezTo>
                    <a:close/>
                  </a:path>
                </a:pathLst>
              </a:custGeom>
              <a:solidFill>
                <a:srgbClr val="000000">
                  <a:alpha val="0"/>
                </a:srgbClr>
              </a:solidFill>
              <a:ln w="38100" cap="rnd">
                <a:solidFill>
                  <a:srgbClr val="FF3131"/>
                </a:solidFill>
                <a:prstDash val="lgDash"/>
                <a:round/>
              </a:ln>
            </p:spPr>
          </p:sp>
          <p:sp>
            <p:nvSpPr>
              <p:cNvPr id="7" name="TextBox 7"/>
              <p:cNvSpPr txBox="1"/>
              <p:nvPr/>
            </p:nvSpPr>
            <p:spPr>
              <a:xfrm>
                <a:off x="0" y="-47625"/>
                <a:ext cx="812800" cy="817421"/>
              </a:xfrm>
              <a:prstGeom prst="rect">
                <a:avLst/>
              </a:prstGeom>
            </p:spPr>
            <p:txBody>
              <a:bodyPr lIns="50800" tIns="50800" rIns="50800" bIns="50800" rtlCol="0" anchor="ctr"/>
              <a:lstStyle/>
              <a:p>
                <a:pPr algn="ctr">
                  <a:lnSpc>
                    <a:spcPts val="3036"/>
                  </a:lnSpc>
                </a:pPr>
                <a:endParaRPr/>
              </a:p>
            </p:txBody>
          </p:sp>
        </p:grpSp>
        <p:sp>
          <p:nvSpPr>
            <p:cNvPr id="8" name="AutoShape 8"/>
            <p:cNvSpPr/>
            <p:nvPr/>
          </p:nvSpPr>
          <p:spPr>
            <a:xfrm>
              <a:off x="4114800" y="1923145"/>
              <a:ext cx="1307874" cy="0"/>
            </a:xfrm>
            <a:prstGeom prst="line">
              <a:avLst/>
            </a:prstGeom>
            <a:ln w="50800" cap="flat">
              <a:solidFill>
                <a:srgbClr val="FF3131"/>
              </a:solidFill>
              <a:prstDash val="sysDash"/>
              <a:headEnd type="none" w="sm" len="sm"/>
              <a:tailEnd type="arrow" w="med" len="sm"/>
            </a:ln>
          </p:spPr>
        </p:sp>
      </p:grpSp>
      <p:sp>
        <p:nvSpPr>
          <p:cNvPr id="10" name="TextBox 3">
            <a:extLst>
              <a:ext uri="{FF2B5EF4-FFF2-40B4-BE49-F238E27FC236}">
                <a16:creationId xmlns:a16="http://schemas.microsoft.com/office/drawing/2014/main" id="{75289EF1-315E-4194-88F0-E182249662F3}"/>
              </a:ext>
            </a:extLst>
          </p:cNvPr>
          <p:cNvSpPr txBox="1"/>
          <p:nvPr/>
        </p:nvSpPr>
        <p:spPr>
          <a:xfrm>
            <a:off x="1112336" y="767137"/>
            <a:ext cx="2545264" cy="1886414"/>
          </a:xfrm>
          <a:prstGeom prst="rect">
            <a:avLst/>
          </a:prstGeom>
        </p:spPr>
        <p:txBody>
          <a:bodyPr wrap="square" lIns="0" tIns="0" rIns="0" bIns="0" rtlCol="0" anchor="t">
            <a:spAutoFit/>
          </a:bodyPr>
          <a:lstStyle/>
          <a:p>
            <a:pPr>
              <a:lnSpc>
                <a:spcPts val="5040"/>
              </a:lnSpc>
            </a:pPr>
            <a:r>
              <a:rPr lang="en-US" altLang="zh-TW" sz="3200" b="1" dirty="0">
                <a:solidFill>
                  <a:srgbClr val="000000"/>
                </a:solidFill>
                <a:latin typeface="Saira ExtraCondensed Bold"/>
                <a:ea typeface="Saira ExtraCondensed Bold"/>
                <a:cs typeface="Saira ExtraCondensed Bold"/>
                <a:sym typeface="Saira ExtraCondensed Bold"/>
              </a:rPr>
              <a:t>ENTITY RELATIONSHIP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6618176" y="1028700"/>
            <a:ext cx="3482983" cy="7954379"/>
          </a:xfrm>
          <a:custGeom>
            <a:avLst/>
            <a:gdLst/>
            <a:ahLst/>
            <a:cxnLst/>
            <a:rect l="l" t="t" r="r" b="b"/>
            <a:pathLst>
              <a:path w="3482983" h="7954379">
                <a:moveTo>
                  <a:pt x="0" y="0"/>
                </a:moveTo>
                <a:lnTo>
                  <a:pt x="3482983" y="0"/>
                </a:lnTo>
                <a:lnTo>
                  <a:pt x="3482983" y="7954379"/>
                </a:lnTo>
                <a:lnTo>
                  <a:pt x="0" y="7954379"/>
                </a:lnTo>
                <a:lnTo>
                  <a:pt x="0" y="0"/>
                </a:lnTo>
                <a:close/>
              </a:path>
            </a:pathLst>
          </a:custGeom>
          <a:blipFill>
            <a:blip r:embed="rId2"/>
            <a:stretch>
              <a:fillRect/>
            </a:stretch>
          </a:blipFill>
        </p:spPr>
      </p:sp>
      <p:sp>
        <p:nvSpPr>
          <p:cNvPr id="3" name="TextBox 3"/>
          <p:cNvSpPr txBox="1"/>
          <p:nvPr/>
        </p:nvSpPr>
        <p:spPr>
          <a:xfrm>
            <a:off x="698438" y="519217"/>
            <a:ext cx="3340161" cy="619400"/>
          </a:xfrm>
          <a:prstGeom prst="rect">
            <a:avLst/>
          </a:prstGeom>
        </p:spPr>
        <p:txBody>
          <a:bodyPr wrap="square" lIns="0" tIns="0" rIns="0" bIns="0" rtlCol="0" anchor="t">
            <a:spAutoFit/>
          </a:bodyPr>
          <a:lstStyle/>
          <a:p>
            <a:pPr algn="l">
              <a:lnSpc>
                <a:spcPts val="5040"/>
              </a:lnSpc>
            </a:pPr>
            <a:r>
              <a:rPr lang="en-US" sz="3600" b="1" dirty="0">
                <a:solidFill>
                  <a:srgbClr val="000000"/>
                </a:solidFill>
                <a:latin typeface="Saira ExtraCondensed Bold"/>
                <a:ea typeface="Saira ExtraCondensed Bold"/>
                <a:cs typeface="Saira ExtraCondensed Bold"/>
                <a:sym typeface="Saira ExtraCondensed Bold"/>
              </a:rPr>
              <a:t>LOG IN AND REGISTER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Freeform 2"/>
          <p:cNvSpPr/>
          <p:nvPr/>
        </p:nvSpPr>
        <p:spPr>
          <a:xfrm>
            <a:off x="9144000" y="-59193"/>
            <a:ext cx="3876270" cy="10287000"/>
          </a:xfrm>
          <a:custGeom>
            <a:avLst/>
            <a:gdLst/>
            <a:ahLst/>
            <a:cxnLst/>
            <a:rect l="l" t="t" r="r" b="b"/>
            <a:pathLst>
              <a:path w="3876270" h="10287000">
                <a:moveTo>
                  <a:pt x="0" y="0"/>
                </a:moveTo>
                <a:lnTo>
                  <a:pt x="3876270" y="0"/>
                </a:lnTo>
                <a:lnTo>
                  <a:pt x="3876270" y="10287000"/>
                </a:lnTo>
                <a:lnTo>
                  <a:pt x="0" y="10287000"/>
                </a:lnTo>
                <a:lnTo>
                  <a:pt x="0" y="0"/>
                </a:lnTo>
                <a:close/>
              </a:path>
            </a:pathLst>
          </a:custGeom>
          <a:blipFill>
            <a:blip r:embed="rId2"/>
            <a:stretch>
              <a:fillRect t="-6240" b="-6240"/>
            </a:stretch>
          </a:blipFill>
        </p:spPr>
      </p:sp>
      <p:sp>
        <p:nvSpPr>
          <p:cNvPr id="3" name="AutoShape 3"/>
          <p:cNvSpPr/>
          <p:nvPr/>
        </p:nvSpPr>
        <p:spPr>
          <a:xfrm>
            <a:off x="12100410" y="2216499"/>
            <a:ext cx="1249734" cy="0"/>
          </a:xfrm>
          <a:prstGeom prst="line">
            <a:avLst/>
          </a:prstGeom>
          <a:ln w="38100" cap="flat">
            <a:solidFill>
              <a:srgbClr val="000000"/>
            </a:solidFill>
            <a:prstDash val="solid"/>
            <a:headEnd type="none" w="sm" len="sm"/>
            <a:tailEnd type="triangle" w="lg" len="med"/>
          </a:ln>
        </p:spPr>
      </p:sp>
      <p:sp>
        <p:nvSpPr>
          <p:cNvPr id="4" name="AutoShape 4"/>
          <p:cNvSpPr/>
          <p:nvPr/>
        </p:nvSpPr>
        <p:spPr>
          <a:xfrm flipV="1">
            <a:off x="12197415" y="6210207"/>
            <a:ext cx="1083446" cy="0"/>
          </a:xfrm>
          <a:prstGeom prst="line">
            <a:avLst/>
          </a:prstGeom>
          <a:ln w="38100" cap="flat">
            <a:solidFill>
              <a:srgbClr val="000000"/>
            </a:solidFill>
            <a:prstDash val="solid"/>
            <a:headEnd type="none" w="sm" len="sm"/>
            <a:tailEnd type="triangle" w="lg" len="med"/>
          </a:ln>
        </p:spPr>
      </p:sp>
      <p:sp>
        <p:nvSpPr>
          <p:cNvPr id="5" name="AutoShape 5"/>
          <p:cNvSpPr/>
          <p:nvPr/>
        </p:nvSpPr>
        <p:spPr>
          <a:xfrm>
            <a:off x="12276551" y="7195800"/>
            <a:ext cx="1185835" cy="908550"/>
          </a:xfrm>
          <a:prstGeom prst="line">
            <a:avLst/>
          </a:prstGeom>
          <a:ln w="38100" cap="flat">
            <a:solidFill>
              <a:srgbClr val="000000"/>
            </a:solidFill>
            <a:prstDash val="solid"/>
            <a:headEnd type="none" w="sm" len="sm"/>
            <a:tailEnd type="triangle" w="lg" len="med"/>
          </a:ln>
        </p:spPr>
      </p:sp>
      <p:sp>
        <p:nvSpPr>
          <p:cNvPr id="6" name="Freeform 6"/>
          <p:cNvSpPr/>
          <p:nvPr/>
        </p:nvSpPr>
        <p:spPr>
          <a:xfrm>
            <a:off x="4410255" y="-19731"/>
            <a:ext cx="3910496" cy="10247538"/>
          </a:xfrm>
          <a:custGeom>
            <a:avLst/>
            <a:gdLst/>
            <a:ahLst/>
            <a:cxnLst/>
            <a:rect l="l" t="t" r="r" b="b"/>
            <a:pathLst>
              <a:path w="3910496" h="10247538">
                <a:moveTo>
                  <a:pt x="0" y="0"/>
                </a:moveTo>
                <a:lnTo>
                  <a:pt x="3910496" y="0"/>
                </a:lnTo>
                <a:lnTo>
                  <a:pt x="3910496" y="10247538"/>
                </a:lnTo>
                <a:lnTo>
                  <a:pt x="0" y="10247538"/>
                </a:lnTo>
                <a:lnTo>
                  <a:pt x="0" y="0"/>
                </a:lnTo>
                <a:close/>
              </a:path>
            </a:pathLst>
          </a:custGeom>
          <a:blipFill>
            <a:blip r:embed="rId3"/>
            <a:stretch>
              <a:fillRect t="-6695" b="-6695"/>
            </a:stretch>
          </a:blipFill>
        </p:spPr>
      </p:sp>
      <p:sp>
        <p:nvSpPr>
          <p:cNvPr id="7" name="Freeform 7"/>
          <p:cNvSpPr/>
          <p:nvPr/>
        </p:nvSpPr>
        <p:spPr>
          <a:xfrm>
            <a:off x="13315502" y="2523781"/>
            <a:ext cx="4774397" cy="2912868"/>
          </a:xfrm>
          <a:custGeom>
            <a:avLst/>
            <a:gdLst/>
            <a:ahLst/>
            <a:cxnLst/>
            <a:rect l="l" t="t" r="r" b="b"/>
            <a:pathLst>
              <a:path w="4774397" h="2912868">
                <a:moveTo>
                  <a:pt x="0" y="0"/>
                </a:moveTo>
                <a:lnTo>
                  <a:pt x="4774398" y="0"/>
                </a:lnTo>
                <a:lnTo>
                  <a:pt x="4774398" y="2912868"/>
                </a:lnTo>
                <a:lnTo>
                  <a:pt x="0" y="2912868"/>
                </a:lnTo>
                <a:lnTo>
                  <a:pt x="0" y="0"/>
                </a:lnTo>
                <a:close/>
              </a:path>
            </a:pathLst>
          </a:custGeom>
          <a:blipFill>
            <a:blip r:embed="rId4"/>
            <a:stretch>
              <a:fillRect l="-1968" r="-1968"/>
            </a:stretch>
          </a:blipFill>
        </p:spPr>
      </p:sp>
      <p:sp>
        <p:nvSpPr>
          <p:cNvPr id="9" name="TextBox 9"/>
          <p:cNvSpPr txBox="1"/>
          <p:nvPr/>
        </p:nvSpPr>
        <p:spPr>
          <a:xfrm>
            <a:off x="13350144" y="1634443"/>
            <a:ext cx="2201763" cy="12344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PASSWORD MUST BE AT </a:t>
            </a:r>
          </a:p>
          <a:p>
            <a:pPr algn="l">
              <a:lnSpc>
                <a:spcPts val="3359"/>
              </a:lnSpc>
              <a:spcBef>
                <a:spcPct val="0"/>
              </a:spcBef>
            </a:pPr>
            <a:r>
              <a:rPr lang="en-US" sz="2400" b="1" u="sng">
                <a:solidFill>
                  <a:srgbClr val="000000"/>
                </a:solidFill>
                <a:latin typeface="Saira ExtraCondensed Bold"/>
                <a:ea typeface="Saira ExtraCondensed Bold"/>
                <a:cs typeface="Saira ExtraCondensed Bold"/>
                <a:sym typeface="Saira ExtraCondensed Bold"/>
              </a:rPr>
              <a:t>LEAST 8 DIGITS LONG</a:t>
            </a:r>
          </a:p>
          <a:p>
            <a:pPr algn="l">
              <a:lnSpc>
                <a:spcPts val="3359"/>
              </a:lnSpc>
              <a:spcBef>
                <a:spcPct val="0"/>
              </a:spcBef>
            </a:pPr>
            <a:endParaRPr lang="en-US" sz="2400" b="1" u="sng">
              <a:solidFill>
                <a:srgbClr val="000000"/>
              </a:solidFill>
              <a:latin typeface="Saira ExtraCondensed Bold"/>
              <a:ea typeface="Saira ExtraCondensed Bold"/>
              <a:cs typeface="Saira ExtraCondensed Bold"/>
              <a:sym typeface="Saira ExtraCondensed Bold"/>
            </a:endParaRPr>
          </a:p>
        </p:txBody>
      </p:sp>
      <p:sp>
        <p:nvSpPr>
          <p:cNvPr id="10" name="TextBox 10"/>
          <p:cNvSpPr txBox="1"/>
          <p:nvPr/>
        </p:nvSpPr>
        <p:spPr>
          <a:xfrm>
            <a:off x="13350144" y="5686780"/>
            <a:ext cx="4705115" cy="12344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MUST HAVE A CORRECT</a:t>
            </a:r>
          </a:p>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 FORM OF AN EMAIL</a:t>
            </a:r>
          </a:p>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[EMAILNAME]@[DOMAIN].[COM|NET|ORG|GOV]</a:t>
            </a:r>
          </a:p>
        </p:txBody>
      </p:sp>
      <p:sp>
        <p:nvSpPr>
          <p:cNvPr id="11" name="TextBox 11"/>
          <p:cNvSpPr txBox="1"/>
          <p:nvPr/>
        </p:nvSpPr>
        <p:spPr>
          <a:xfrm>
            <a:off x="13836099" y="7781409"/>
            <a:ext cx="3493740" cy="1234440"/>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PHONE NUMBER MUST</a:t>
            </a:r>
            <a:r>
              <a:rPr lang="en-US" sz="2400" b="1" u="sng">
                <a:solidFill>
                  <a:srgbClr val="000000"/>
                </a:solidFill>
                <a:latin typeface="Saira ExtraCondensed Bold"/>
                <a:ea typeface="Saira ExtraCondensed Bold"/>
                <a:cs typeface="Saira ExtraCondensed Bold"/>
                <a:sym typeface="Saira ExtraCondensed Bold"/>
              </a:rPr>
              <a:t> START WITH 09</a:t>
            </a:r>
          </a:p>
          <a:p>
            <a:pPr algn="l">
              <a:lnSpc>
                <a:spcPts val="3359"/>
              </a:lnSpc>
              <a:spcBef>
                <a:spcPct val="0"/>
              </a:spcBef>
            </a:pPr>
            <a:r>
              <a:rPr lang="en-US" sz="2400" b="1">
                <a:solidFill>
                  <a:srgbClr val="000000"/>
                </a:solidFill>
                <a:latin typeface="Saira ExtraCondensed Bold"/>
                <a:ea typeface="Saira ExtraCondensed Bold"/>
                <a:cs typeface="Saira ExtraCondensed Bold"/>
                <a:sym typeface="Saira ExtraCondensed Bold"/>
              </a:rPr>
              <a:t> AND MUST HAVE</a:t>
            </a:r>
            <a:r>
              <a:rPr lang="en-US" sz="2400" b="1" u="sng">
                <a:solidFill>
                  <a:srgbClr val="000000"/>
                </a:solidFill>
                <a:latin typeface="Saira ExtraCondensed Bold"/>
                <a:ea typeface="Saira ExtraCondensed Bold"/>
                <a:cs typeface="Saira ExtraCondensed Bold"/>
                <a:sym typeface="Saira ExtraCondensed Bold"/>
              </a:rPr>
              <a:t> 10 DIGITS</a:t>
            </a:r>
          </a:p>
          <a:p>
            <a:pPr algn="l">
              <a:lnSpc>
                <a:spcPts val="3359"/>
              </a:lnSpc>
              <a:spcBef>
                <a:spcPct val="0"/>
              </a:spcBef>
            </a:pPr>
            <a:endParaRPr lang="en-US" sz="2400" b="1" u="sng">
              <a:solidFill>
                <a:srgbClr val="000000"/>
              </a:solidFill>
              <a:latin typeface="Saira ExtraCondensed Bold"/>
              <a:ea typeface="Saira ExtraCondensed Bold"/>
              <a:cs typeface="Saira ExtraCondensed Bold"/>
              <a:sym typeface="Saira ExtraCondensed Bold"/>
            </a:endParaRPr>
          </a:p>
        </p:txBody>
      </p:sp>
      <p:sp>
        <p:nvSpPr>
          <p:cNvPr id="12" name="TextBox 3">
            <a:extLst>
              <a:ext uri="{FF2B5EF4-FFF2-40B4-BE49-F238E27FC236}">
                <a16:creationId xmlns:a16="http://schemas.microsoft.com/office/drawing/2014/main" id="{BA1788E4-2EE1-4295-8519-0B235B2FDC59}"/>
              </a:ext>
            </a:extLst>
          </p:cNvPr>
          <p:cNvSpPr txBox="1"/>
          <p:nvPr/>
        </p:nvSpPr>
        <p:spPr>
          <a:xfrm>
            <a:off x="698438" y="519217"/>
            <a:ext cx="3340161" cy="619400"/>
          </a:xfrm>
          <a:prstGeom prst="rect">
            <a:avLst/>
          </a:prstGeom>
        </p:spPr>
        <p:txBody>
          <a:bodyPr wrap="square" lIns="0" tIns="0" rIns="0" bIns="0" rtlCol="0" anchor="t">
            <a:spAutoFit/>
          </a:bodyPr>
          <a:lstStyle/>
          <a:p>
            <a:pPr algn="l">
              <a:lnSpc>
                <a:spcPts val="5040"/>
              </a:lnSpc>
            </a:pPr>
            <a:r>
              <a:rPr lang="en-US" sz="3600" b="1" dirty="0">
                <a:solidFill>
                  <a:srgbClr val="000000"/>
                </a:solidFill>
                <a:latin typeface="Saira ExtraCondensed Bold"/>
                <a:ea typeface="Saira ExtraCondensed Bold"/>
                <a:cs typeface="Saira ExtraCondensed Bold"/>
                <a:sym typeface="Saira ExtraCondensed Bold"/>
              </a:rPr>
              <a:t>LOG IN AND REGISTER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sp>
        <p:nvSpPr>
          <p:cNvPr id="2" name="TextBox 2"/>
          <p:cNvSpPr txBox="1"/>
          <p:nvPr/>
        </p:nvSpPr>
        <p:spPr>
          <a:xfrm>
            <a:off x="4793648" y="4725488"/>
            <a:ext cx="1652439" cy="855362"/>
          </a:xfrm>
          <a:prstGeom prst="rect">
            <a:avLst/>
          </a:prstGeom>
        </p:spPr>
        <p:txBody>
          <a:bodyPr lIns="0" tIns="0" rIns="0" bIns="0" rtlCol="0" anchor="t">
            <a:spAutoFit/>
          </a:bodyPr>
          <a:lstStyle/>
          <a:p>
            <a:pPr algn="l">
              <a:lnSpc>
                <a:spcPts val="3359"/>
              </a:lnSpc>
            </a:pPr>
            <a:endParaRPr lang="en-US" dirty="0"/>
          </a:p>
          <a:p>
            <a:pPr algn="l">
              <a:lnSpc>
                <a:spcPts val="3359"/>
              </a:lnSpc>
              <a:spcBef>
                <a:spcPct val="0"/>
              </a:spcBef>
            </a:pPr>
            <a:r>
              <a:rPr lang="en-US" sz="2400" b="1" dirty="0">
                <a:solidFill>
                  <a:srgbClr val="000000"/>
                </a:solidFill>
                <a:latin typeface="Saira ExtraCondensed Bold"/>
                <a:ea typeface="Saira ExtraCondensed Bold"/>
                <a:cs typeface="Saira ExtraCondensed Bold"/>
                <a:sym typeface="Saira ExtraCondensed Bold"/>
              </a:rPr>
              <a:t>SHOWPASSWORD</a:t>
            </a:r>
          </a:p>
        </p:txBody>
      </p:sp>
      <p:sp>
        <p:nvSpPr>
          <p:cNvPr id="4" name="Freeform 4"/>
          <p:cNvSpPr/>
          <p:nvPr/>
        </p:nvSpPr>
        <p:spPr>
          <a:xfrm>
            <a:off x="8016652" y="349028"/>
            <a:ext cx="3901101" cy="8909272"/>
          </a:xfrm>
          <a:custGeom>
            <a:avLst/>
            <a:gdLst/>
            <a:ahLst/>
            <a:cxnLst/>
            <a:rect l="l" t="t" r="r" b="b"/>
            <a:pathLst>
              <a:path w="3901101" h="8909272">
                <a:moveTo>
                  <a:pt x="0" y="0"/>
                </a:moveTo>
                <a:lnTo>
                  <a:pt x="3901101" y="0"/>
                </a:lnTo>
                <a:lnTo>
                  <a:pt x="3901101" y="8909272"/>
                </a:lnTo>
                <a:lnTo>
                  <a:pt x="0" y="8909272"/>
                </a:lnTo>
                <a:lnTo>
                  <a:pt x="0" y="0"/>
                </a:lnTo>
                <a:close/>
              </a:path>
            </a:pathLst>
          </a:custGeom>
          <a:blipFill>
            <a:blip r:embed="rId2"/>
            <a:stretch>
              <a:fillRect/>
            </a:stretch>
          </a:blipFill>
        </p:spPr>
      </p:sp>
      <p:sp>
        <p:nvSpPr>
          <p:cNvPr id="5" name="AutoShape 5"/>
          <p:cNvSpPr/>
          <p:nvPr/>
        </p:nvSpPr>
        <p:spPr>
          <a:xfrm flipV="1">
            <a:off x="6876994" y="5021257"/>
            <a:ext cx="1575372" cy="244485"/>
          </a:xfrm>
          <a:prstGeom prst="line">
            <a:avLst/>
          </a:prstGeom>
          <a:ln w="38100" cap="flat">
            <a:solidFill>
              <a:srgbClr val="000000"/>
            </a:solidFill>
            <a:prstDash val="solid"/>
            <a:headEnd type="triangle" w="lg" len="med"/>
            <a:tailEnd type="none" w="sm" len="sm"/>
          </a:ln>
        </p:spPr>
      </p:sp>
      <p:sp>
        <p:nvSpPr>
          <p:cNvPr id="6" name="TextBox 3">
            <a:extLst>
              <a:ext uri="{FF2B5EF4-FFF2-40B4-BE49-F238E27FC236}">
                <a16:creationId xmlns:a16="http://schemas.microsoft.com/office/drawing/2014/main" id="{18B7BAF1-71DA-404C-9D9D-1F200CEE07A0}"/>
              </a:ext>
            </a:extLst>
          </p:cNvPr>
          <p:cNvSpPr txBox="1"/>
          <p:nvPr/>
        </p:nvSpPr>
        <p:spPr>
          <a:xfrm>
            <a:off x="698438" y="519217"/>
            <a:ext cx="3340161" cy="619400"/>
          </a:xfrm>
          <a:prstGeom prst="rect">
            <a:avLst/>
          </a:prstGeom>
        </p:spPr>
        <p:txBody>
          <a:bodyPr wrap="square" lIns="0" tIns="0" rIns="0" bIns="0" rtlCol="0" anchor="t">
            <a:spAutoFit/>
          </a:bodyPr>
          <a:lstStyle/>
          <a:p>
            <a:pPr algn="l">
              <a:lnSpc>
                <a:spcPts val="5040"/>
              </a:lnSpc>
            </a:pPr>
            <a:r>
              <a:rPr lang="en-US" sz="3600" b="1" dirty="0">
                <a:solidFill>
                  <a:srgbClr val="000000"/>
                </a:solidFill>
                <a:latin typeface="Saira ExtraCondensed Bold"/>
                <a:ea typeface="Saira ExtraCondensed Bold"/>
                <a:cs typeface="Saira ExtraCondensed Bold"/>
                <a:sym typeface="Saira ExtraCondensed Bold"/>
              </a:rPr>
              <a:t>LOG IN AND REGISTER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BD1EF"/>
        </a:solidFill>
        <a:effectLst/>
      </p:bgPr>
    </p:bg>
    <p:spTree>
      <p:nvGrpSpPr>
        <p:cNvPr id="1" name=""/>
        <p:cNvGrpSpPr/>
        <p:nvPr/>
      </p:nvGrpSpPr>
      <p:grpSpPr>
        <a:xfrm>
          <a:off x="0" y="0"/>
          <a:ext cx="0" cy="0"/>
          <a:chOff x="0" y="0"/>
          <a:chExt cx="0" cy="0"/>
        </a:xfrm>
      </p:grpSpPr>
      <p:grpSp>
        <p:nvGrpSpPr>
          <p:cNvPr id="2" name="Group 2"/>
          <p:cNvGrpSpPr/>
          <p:nvPr/>
        </p:nvGrpSpPr>
        <p:grpSpPr>
          <a:xfrm>
            <a:off x="429031" y="3274231"/>
            <a:ext cx="10069725" cy="6476293"/>
            <a:chOff x="0" y="0"/>
            <a:chExt cx="13426301" cy="8635057"/>
          </a:xfrm>
        </p:grpSpPr>
        <p:sp>
          <p:nvSpPr>
            <p:cNvPr id="3" name="Freeform 3"/>
            <p:cNvSpPr/>
            <p:nvPr/>
          </p:nvSpPr>
          <p:spPr>
            <a:xfrm>
              <a:off x="0" y="0"/>
              <a:ext cx="13426245" cy="8635057"/>
            </a:xfrm>
            <a:custGeom>
              <a:avLst/>
              <a:gdLst/>
              <a:ahLst/>
              <a:cxnLst/>
              <a:rect l="l" t="t" r="r" b="b"/>
              <a:pathLst>
                <a:path w="13426245" h="8635057">
                  <a:moveTo>
                    <a:pt x="0" y="0"/>
                  </a:moveTo>
                  <a:lnTo>
                    <a:pt x="13426245" y="0"/>
                  </a:lnTo>
                  <a:lnTo>
                    <a:pt x="13426245" y="8635057"/>
                  </a:lnTo>
                  <a:lnTo>
                    <a:pt x="0" y="8635057"/>
                  </a:lnTo>
                  <a:lnTo>
                    <a:pt x="0" y="0"/>
                  </a:lnTo>
                  <a:close/>
                </a:path>
              </a:pathLst>
            </a:custGeom>
            <a:blipFill>
              <a:blip r:embed="rId2"/>
              <a:stretch>
                <a:fillRect l="-10694" t="-1101"/>
              </a:stretch>
            </a:blipFill>
          </p:spPr>
        </p:sp>
        <p:sp>
          <p:nvSpPr>
            <p:cNvPr id="4" name="AutoShape 4"/>
            <p:cNvSpPr/>
            <p:nvPr/>
          </p:nvSpPr>
          <p:spPr>
            <a:xfrm>
              <a:off x="1367103" y="2056786"/>
              <a:ext cx="2126354" cy="0"/>
            </a:xfrm>
            <a:prstGeom prst="line">
              <a:avLst/>
            </a:prstGeom>
            <a:ln w="50800" cap="flat">
              <a:solidFill>
                <a:srgbClr val="FF3131"/>
              </a:solidFill>
              <a:prstDash val="solid"/>
              <a:headEnd type="none" w="sm" len="sm"/>
              <a:tailEnd type="none" w="sm" len="sm"/>
            </a:ln>
          </p:spPr>
        </p:sp>
        <p:sp>
          <p:nvSpPr>
            <p:cNvPr id="5" name="AutoShape 5"/>
            <p:cNvSpPr/>
            <p:nvPr/>
          </p:nvSpPr>
          <p:spPr>
            <a:xfrm>
              <a:off x="2236668" y="4806977"/>
              <a:ext cx="8040906" cy="0"/>
            </a:xfrm>
            <a:prstGeom prst="line">
              <a:avLst/>
            </a:prstGeom>
            <a:ln w="50800" cap="flat">
              <a:solidFill>
                <a:srgbClr val="FF3131"/>
              </a:solidFill>
              <a:prstDash val="solid"/>
              <a:headEnd type="none" w="sm" len="sm"/>
              <a:tailEnd type="none" w="sm" len="sm"/>
            </a:ln>
          </p:spPr>
        </p:sp>
        <p:sp>
          <p:nvSpPr>
            <p:cNvPr id="6" name="AutoShape 6"/>
            <p:cNvSpPr/>
            <p:nvPr/>
          </p:nvSpPr>
          <p:spPr>
            <a:xfrm>
              <a:off x="2236668" y="6400659"/>
              <a:ext cx="11189577" cy="24350"/>
            </a:xfrm>
            <a:prstGeom prst="line">
              <a:avLst/>
            </a:prstGeom>
            <a:ln w="50800" cap="flat">
              <a:solidFill>
                <a:srgbClr val="FF3131"/>
              </a:solidFill>
              <a:prstDash val="solid"/>
              <a:headEnd type="none" w="sm" len="sm"/>
              <a:tailEnd type="none" w="sm" len="sm"/>
            </a:ln>
          </p:spPr>
        </p:sp>
      </p:grpSp>
      <p:sp>
        <p:nvSpPr>
          <p:cNvPr id="7" name="Freeform 7"/>
          <p:cNvSpPr/>
          <p:nvPr/>
        </p:nvSpPr>
        <p:spPr>
          <a:xfrm>
            <a:off x="1316967" y="1565148"/>
            <a:ext cx="7827033" cy="1495230"/>
          </a:xfrm>
          <a:custGeom>
            <a:avLst/>
            <a:gdLst/>
            <a:ahLst/>
            <a:cxnLst/>
            <a:rect l="l" t="t" r="r" b="b"/>
            <a:pathLst>
              <a:path w="7827033" h="1495230">
                <a:moveTo>
                  <a:pt x="0" y="0"/>
                </a:moveTo>
                <a:lnTo>
                  <a:pt x="7827033" y="0"/>
                </a:lnTo>
                <a:lnTo>
                  <a:pt x="7827033" y="1495230"/>
                </a:lnTo>
                <a:lnTo>
                  <a:pt x="0" y="1495230"/>
                </a:lnTo>
                <a:lnTo>
                  <a:pt x="0" y="0"/>
                </a:lnTo>
                <a:close/>
              </a:path>
            </a:pathLst>
          </a:custGeom>
          <a:blipFill>
            <a:blip r:embed="rId3"/>
            <a:stretch>
              <a:fillRect r="-150536"/>
            </a:stretch>
          </a:blipFill>
        </p:spPr>
      </p:sp>
      <p:sp>
        <p:nvSpPr>
          <p:cNvPr id="9" name="Freeform 9"/>
          <p:cNvSpPr/>
          <p:nvPr/>
        </p:nvSpPr>
        <p:spPr>
          <a:xfrm>
            <a:off x="12946534" y="1028700"/>
            <a:ext cx="3754747" cy="8909272"/>
          </a:xfrm>
          <a:custGeom>
            <a:avLst/>
            <a:gdLst/>
            <a:ahLst/>
            <a:cxnLst/>
            <a:rect l="l" t="t" r="r" b="b"/>
            <a:pathLst>
              <a:path w="3754747" h="8909272">
                <a:moveTo>
                  <a:pt x="0" y="0"/>
                </a:moveTo>
                <a:lnTo>
                  <a:pt x="3754747" y="0"/>
                </a:lnTo>
                <a:lnTo>
                  <a:pt x="3754747" y="8909272"/>
                </a:lnTo>
                <a:lnTo>
                  <a:pt x="0" y="8909272"/>
                </a:lnTo>
                <a:lnTo>
                  <a:pt x="0" y="0"/>
                </a:lnTo>
                <a:close/>
              </a:path>
            </a:pathLst>
          </a:custGeom>
          <a:blipFill>
            <a:blip r:embed="rId4"/>
            <a:stretch>
              <a:fillRect l="-2299" r="-2299"/>
            </a:stretch>
          </a:blipFill>
        </p:spPr>
      </p:sp>
      <p:sp>
        <p:nvSpPr>
          <p:cNvPr id="10" name="TextBox 3">
            <a:extLst>
              <a:ext uri="{FF2B5EF4-FFF2-40B4-BE49-F238E27FC236}">
                <a16:creationId xmlns:a16="http://schemas.microsoft.com/office/drawing/2014/main" id="{9C91181B-A868-417D-96DA-67FCE49D6C37}"/>
              </a:ext>
            </a:extLst>
          </p:cNvPr>
          <p:cNvSpPr txBox="1"/>
          <p:nvPr/>
        </p:nvSpPr>
        <p:spPr>
          <a:xfrm>
            <a:off x="698438" y="519217"/>
            <a:ext cx="3340161" cy="619400"/>
          </a:xfrm>
          <a:prstGeom prst="rect">
            <a:avLst/>
          </a:prstGeom>
        </p:spPr>
        <p:txBody>
          <a:bodyPr wrap="square" lIns="0" tIns="0" rIns="0" bIns="0" rtlCol="0" anchor="t">
            <a:spAutoFit/>
          </a:bodyPr>
          <a:lstStyle/>
          <a:p>
            <a:pPr algn="l">
              <a:lnSpc>
                <a:spcPts val="5040"/>
              </a:lnSpc>
            </a:pPr>
            <a:r>
              <a:rPr lang="en-US" sz="3600" b="1" dirty="0">
                <a:solidFill>
                  <a:srgbClr val="000000"/>
                </a:solidFill>
                <a:latin typeface="Saira ExtraCondensed Bold"/>
                <a:ea typeface="Saira ExtraCondensed Bold"/>
                <a:cs typeface="Saira ExtraCondensed Bold"/>
                <a:sym typeface="Saira ExtraCondensed Bold"/>
              </a:rPr>
              <a:t>LOG IN AND REGISTER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695</Words>
  <Application>Microsoft Office PowerPoint</Application>
  <PresentationFormat>Custom</PresentationFormat>
  <Paragraphs>108</Paragraphs>
  <Slides>23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Saira ExtraCondensed</vt:lpstr>
      <vt:lpstr>Calibri</vt:lpstr>
      <vt:lpstr>Saira ExtraCondensed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(Presentation)</dc:title>
  <cp:lastModifiedBy>USER</cp:lastModifiedBy>
  <cp:revision>6</cp:revision>
  <dcterms:created xsi:type="dcterms:W3CDTF">2006-08-16T00:00:00Z</dcterms:created>
  <dcterms:modified xsi:type="dcterms:W3CDTF">2025-06-09T06:25:19Z</dcterms:modified>
  <dc:identifier>DAGp1TWEc08</dc:identifier>
</cp:coreProperties>
</file>